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724" r:id="rId2"/>
    <p:sldMasterId id="2147483737" r:id="rId3"/>
    <p:sldMasterId id="2147483823" r:id="rId4"/>
    <p:sldMasterId id="2147483952" r:id="rId5"/>
    <p:sldMasterId id="2147483968" r:id="rId6"/>
    <p:sldMasterId id="2147483989" r:id="rId7"/>
    <p:sldMasterId id="2147484002" r:id="rId8"/>
  </p:sldMasterIdLst>
  <p:notesMasterIdLst>
    <p:notesMasterId r:id="rId92"/>
  </p:notesMasterIdLst>
  <p:handoutMasterIdLst>
    <p:handoutMasterId r:id="rId93"/>
  </p:handoutMasterIdLst>
  <p:sldIdLst>
    <p:sldId id="10377" r:id="rId9"/>
    <p:sldId id="10246" r:id="rId10"/>
    <p:sldId id="10375" r:id="rId11"/>
    <p:sldId id="10385" r:id="rId12"/>
    <p:sldId id="448" r:id="rId13"/>
    <p:sldId id="10427" r:id="rId14"/>
    <p:sldId id="10378" r:id="rId15"/>
    <p:sldId id="10428" r:id="rId16"/>
    <p:sldId id="10429" r:id="rId17"/>
    <p:sldId id="10379" r:id="rId18"/>
    <p:sldId id="10386" r:id="rId19"/>
    <p:sldId id="10236" r:id="rId20"/>
    <p:sldId id="447" r:id="rId21"/>
    <p:sldId id="403" r:id="rId22"/>
    <p:sldId id="404" r:id="rId23"/>
    <p:sldId id="405" r:id="rId24"/>
    <p:sldId id="382" r:id="rId25"/>
    <p:sldId id="383" r:id="rId26"/>
    <p:sldId id="10381" r:id="rId27"/>
    <p:sldId id="384" r:id="rId28"/>
    <p:sldId id="406" r:id="rId29"/>
    <p:sldId id="385" r:id="rId30"/>
    <p:sldId id="10380" r:id="rId31"/>
    <p:sldId id="372" r:id="rId32"/>
    <p:sldId id="10432" r:id="rId33"/>
    <p:sldId id="10374" r:id="rId34"/>
    <p:sldId id="373" r:id="rId35"/>
    <p:sldId id="374" r:id="rId36"/>
    <p:sldId id="375" r:id="rId37"/>
    <p:sldId id="407" r:id="rId38"/>
    <p:sldId id="2331" r:id="rId39"/>
    <p:sldId id="1366" r:id="rId40"/>
    <p:sldId id="10383" r:id="rId41"/>
    <p:sldId id="10382" r:id="rId42"/>
    <p:sldId id="2285" r:id="rId43"/>
    <p:sldId id="10384" r:id="rId44"/>
    <p:sldId id="10388" r:id="rId45"/>
    <p:sldId id="10401" r:id="rId46"/>
    <p:sldId id="10402" r:id="rId47"/>
    <p:sldId id="10393" r:id="rId48"/>
    <p:sldId id="418" r:id="rId49"/>
    <p:sldId id="10392" r:id="rId50"/>
    <p:sldId id="10394" r:id="rId51"/>
    <p:sldId id="10395" r:id="rId52"/>
    <p:sldId id="10397" r:id="rId53"/>
    <p:sldId id="10396" r:id="rId54"/>
    <p:sldId id="10436" r:id="rId55"/>
    <p:sldId id="10398" r:id="rId56"/>
    <p:sldId id="1559" r:id="rId57"/>
    <p:sldId id="10399" r:id="rId58"/>
    <p:sldId id="10405" r:id="rId59"/>
    <p:sldId id="10407" r:id="rId60"/>
    <p:sldId id="10408" r:id="rId61"/>
    <p:sldId id="10410" r:id="rId62"/>
    <p:sldId id="10409" r:id="rId63"/>
    <p:sldId id="10438" r:id="rId64"/>
    <p:sldId id="10411" r:id="rId65"/>
    <p:sldId id="10413" r:id="rId66"/>
    <p:sldId id="10439" r:id="rId67"/>
    <p:sldId id="10412" r:id="rId68"/>
    <p:sldId id="10414" r:id="rId69"/>
    <p:sldId id="10433" r:id="rId70"/>
    <p:sldId id="10415" r:id="rId71"/>
    <p:sldId id="10417" r:id="rId72"/>
    <p:sldId id="10416" r:id="rId73"/>
    <p:sldId id="10441" r:id="rId74"/>
    <p:sldId id="10425" r:id="rId75"/>
    <p:sldId id="1584" r:id="rId76"/>
    <p:sldId id="10426" r:id="rId77"/>
    <p:sldId id="10420" r:id="rId78"/>
    <p:sldId id="10419" r:id="rId79"/>
    <p:sldId id="10421" r:id="rId80"/>
    <p:sldId id="10422" r:id="rId81"/>
    <p:sldId id="10423" r:id="rId82"/>
    <p:sldId id="10434" r:id="rId83"/>
    <p:sldId id="10418" r:id="rId84"/>
    <p:sldId id="10242" r:id="rId85"/>
    <p:sldId id="10243" r:id="rId86"/>
    <p:sldId id="10245" r:id="rId87"/>
    <p:sldId id="10248" r:id="rId88"/>
    <p:sldId id="10403" r:id="rId89"/>
    <p:sldId id="10247" r:id="rId90"/>
    <p:sldId id="10250" r:id="rId91"/>
  </p:sldIdLst>
  <p:sldSz cx="12192000" cy="6858000"/>
  <p:notesSz cx="6858000" cy="9144000"/>
  <p:custDataLst>
    <p:tags r:id="rId9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pos="2434" userDrawn="1">
          <p15:clr>
            <a:srgbClr val="A4A3A4"/>
          </p15:clr>
        </p15:guide>
        <p15:guide id="4" orient="horz" pos="211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cmAuthor id="2" name="zhiqin xu" initials="z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776"/>
    <a:srgbClr val="B61516"/>
    <a:srgbClr val="0051EB"/>
    <a:srgbClr val="EDEDED"/>
    <a:srgbClr val="AA1219"/>
    <a:srgbClr val="CC0000"/>
    <a:srgbClr val="FF0000"/>
    <a:srgbClr val="F8EC00"/>
    <a:srgbClr val="FAEDDE"/>
    <a:srgbClr val="ED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5" autoAdjust="0"/>
    <p:restoredTop sz="91280" autoAdjust="0"/>
  </p:normalViewPr>
  <p:slideViewPr>
    <p:cSldViewPr snapToGrid="0" showGuides="1">
      <p:cViewPr varScale="1">
        <p:scale>
          <a:sx n="79" d="100"/>
          <a:sy n="79" d="100"/>
        </p:scale>
        <p:origin x="105" y="396"/>
      </p:cViewPr>
      <p:guideLst>
        <p:guide pos="3839"/>
        <p:guide pos="2434"/>
        <p:guide orient="horz" pos="211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7372"/>
    </p:cViewPr>
  </p:sorterViewPr>
  <p:notesViewPr>
    <p:cSldViewPr snapToGrid="0">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commentAuthors" Target="commentAuthor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handoutMaster" Target="handoutMasters/handout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t>2024/11/13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800" units="cm"/>
          <inkml:channel name="Y" type="integer" max="2160" units="cm"/>
          <inkml:channel name="T" type="integer" max="2.14748E9" units="dev"/>
        </inkml:traceFormat>
        <inkml:channelProperties>
          <inkml:channelProperty channel="X" name="resolution" value="360" units="1/cm"/>
          <inkml:channelProperty channel="Y" name="resolution" value="108" units="1/cm"/>
          <inkml:channelProperty channel="T" name="resolution" value="1" units="1/dev"/>
        </inkml:channelProperties>
      </inkml:inkSource>
      <inkml:timestamp xml:id="ts0" timeString="2024-11-06T02:21:20.524"/>
    </inkml:context>
    <inkml:brush xml:id="br0">
      <inkml:brushProperty name="width" value="0.05292" units="cm"/>
      <inkml:brushProperty name="height" value="0.05292" units="cm"/>
      <inkml:brushProperty name="color" value="#FF0000"/>
    </inkml:brush>
  </inkml:definitions>
  <inkml:trace contextRef="#ctx0" brushRef="#br0">1976 4136 0,'0'21'78,"-22"142"-62,0-11-16,-21 54 15,-55 261 1,76-261-16,-21 1 16,-1 97-1,44-185-15,0 55 16,0 10 0,22 1-1,0-1 1,0 1-1,-12-55 1,12 0 0,-11 55-1,32 32 17,23 54-17,-45-86-15,23-33 0,-23 0 16,45 119-1,-56-173-15,12-11 16,-22 43 0,33-11-1,-1 12 1,-10-1 0,11 11-1,-23-54 1,12 11-1,11-1 1,-33-53-16,10-1 16,23 33-1,-22-22 1,11-21 0,-12 32-1,1-54 1,11-11 62,-11 0-62,11-22-1,54-65 1,-22 33-16,0 11 15,-10-12-15,10 12 16,130-174 0,-64 76-1,-44-33 1,-22 11 15,0 44-15,-10-1-1,21 1 1,-11-22 0,22 0-1,-43 76-15,10-33 16,-10 0-16,10 1 16,33-131-1,-11 130-15,11-97 16,0-12-1,11-10 1,-22-32 0,11-207 31,-43 315-32,-12 75-15,-10 23 16,22-55-1,-12 33-15,-10 0 16,-11 0-16,22-22 16,0-217-1,-11 120 1,10 53 0,-21-21-1,22-10 1,-22-12-1,0 44 1,0-1 0,0 23-1,0-1 1,0 33 15,0 65-31,0 1 16,0-12-1,0 11 32,0-11-31,-22-32 0,-10-11-1,21 43 1,0 11-1,11 1 1,-11 10-16,11-11 0,-11 0 16,-10-11-1,10 11-15,11-10 32,-11 21 30</inkml:trace>
  <inkml:trace contextRef="#ctx0" brushRef="#br0" timeOffset="3965.39">4168 3810 0,'11'0'15,"11"0"48,86 22-48,23 21-15,21 1 16,21-1-16,44 11 16,196 55-1,-22 32 1,-109-32 0,-185-44-16,12-11 15,76 152 1,-66-21-1,11 97 1,55 109 0,-1 32-1,-21-54 1,-33-54 15,-86-196-31,-1-21 16,33 97-1,-32 1 1,10-12 0,-32-53-16,10-34 15,33 185 1,-32-151 0,-22-23-1,-11 23 1,21 31-1,1 23 1,-11-1 0,-11-32-1,22-21 17,-22-1-17,11-22 1,10-64-16,-21 10 0,11-10 15,11 10 1,-11 43 0,-1-42-1,12 10 1,-11-11 0,22 0-1,-23-21-15,12 0 16,11 64-1,32 1 1,-43-76-16,32 10 16,-11 1-16,12-1 15,42 33 17,-53-43-32,10-11 15,152 65 1,-21-22-1,32-10 1,54-1 0,22-43-1,0 0 1,-21 22 0,-44-22-1,10 11 1,-118-11-16,32 0 15,-11 0-15,11 0 16,336-11 0,-129-33-1,20 44 17,-31 0-17,-1 0 1,-21-43-1,32-22 1,0 0 0,-54 0-1,-184 43-15,-1-21 16,11 21-16,-32-11 16,21-43-1,-75 44-15,-12 10 16,88-108-1,-33-22 1,32-44 0,-21-32-1,32-32 17,0-44-17,-21 22 1,-1 0-1,22-1 1,-64 131-16,-1 22 16,0 0-16,0-22 15,163-293 1,-98 141 0,22 43-1,-108 131 1,21 0-16,32-120 15,34-32 1,-88 130 0,33 0-1,-22 22-15,11 0 0,22-88 32,-11 45-17,-43 97-15,-1 32 16,34-97-1,-34 87 1,66-87 0,-55 43-1,-10 0 1,10 33 0,-10 11-1,-1 11 1,-10-1-1,0 23 1,-22-1 0,21 22-1</inkml:trace>
  <inkml:trace contextRef="#ctx0" brushRef="#br0" timeOffset="16583.64">2410 9780 0,'0'-11'109,"43"-21"-93,77-33 0,42 10-1,-42 1 1,-44 43 0,-33 11-1,-32-11 16,-174 11 48,-21 0-64,97 0-15,22 0 16,21 0-1,44-21 48,44 21-47,32-11-16,-11 11 15,87 0 1,21 0 15,-151 0-31,-11 0 16,-98 22 62,-184 21-63,-109-43 1,65 0 0,217 0-16,55 0 15,10 0-15,175-22 63,118-21-48,239 43 17,-119 0-17,-195-22 32,-174 22-31,-152 22 31,-674 43-16,468-65-15,249 0-1,77 0 1,184-33 46,564 12-30,-315 32-17,-53-11 16,-316 0-15,-76 0 31,-368 0-31,-66 0 15,-54-11-16,467 11-15,43 0 16,0 0 0,87-44 15,293-10 0,87 32-15,43 22-1,-303 0-15,-23 0 16,88 0 0,-250 0-1,0 0 1,-22 0 15,-348 0 0,-259-54-15,-674-76 0,1129 97-1,141 22 17,33 0-17,76-21 1,152 10-1,423 22 1,-391 11 0,251 43-1,-295-10-15,67-23 16,-229-21 0,-54 0 15,-11 11 0,-261-11-15,-521-11 15,-97-75 0,836 64-15,-1 22-1,44-11 1,109 0 0,10 11-16,543 0 31,-86 0-15,-55 0-1,-282 11 1,-153-11 15,-129 0 47,-196 0-62,44 0-16,-66-22 0,1 1 15,-33-1 1,-467-54 0,597 65-1,120 11 1,43-22 31,97 1-32,142 21 1,130 0 0,-130 0-16,22 0 15,-33 0 1,-55 0-16,109 0 31,-249 0-15,-44 0 31,-173 32-32,-261 23 1,-152-55 0,-11 0-1,206 0 1,337 0-16,32 0 15,22 0 1,55-11 0,325-44-1,-43 12 17,401 21-1,-467 22-16,-118 0 1,-88 0 0,-43 0-1,-131 0 32,-401 0-31,11 0-1,43-11 1,196-54 0,162 11-1,88 54 1,21-11 15,43-11-15,142-21-1,-33 43-15,21-22 16,261 22 0,-206 0-16,-21 0 15,509 0 1,-195 0 0,-141 0-1,-217-21 1,-141 21-1,-33 0 17,-120 10-17,-194 12 1,-109-22 15,206 0-31,21 0 16,34 0-16,53 0 15,12 0 1,97 0 0,43-11-1,131-32 1,98 21 0,32 22-1,-152 0 1,-108 0-1,-55 0 17,-108 0-17,43 0 1,22 0 0,-11 0-1,76-22 16,0 1-15,0-12 0,-11 33 171,-11 0-171,-32 0-1,0-11 1,-12-21 0,-31-1-1,10 11 1,-11-10 0,87 32-16,0 0 15,-10-22 48,-12 1-48,11 10 1,1 11 15,21-11 125,0 0-140,-11 0 1125,0-32-1110,11 32 47,0 0-47,0-32 1,0-12-1,33 23-16,-12 10 1,-10 0 0,-11-10-1,22 10 1,10 0 0,1-10-1,0 10 1,-12 11-1,-10 11-15,0-11 16,76-32 0,-11 21-1,54-10 17,65-1-17,-10 11 1,54 1-1,-66 21 1,12-11 0,-76 11-1,-12-22 1,34 22 0,-66 0-16,0 0 15,228 11 1,-44 32-1,-10-32 1,-54 33 0,-22-34-1,-1 34 1,23-12 15,-55 1-15,11 0-1,-10-1 1,-1 12 0,-54-34-16,-11 12 15,185 32 1,-109-21 0,-33-22-1,-10 11 1,-11-12-1,11 12 1,-22-11 0,-33 0-1,-32-11 17,10 0-17,1 11 1,11 10-16,-1-10 0,-10-11 15,11 0-15,-12 11 16,23-11 0,-33 0-1,21 22 1,1-11 0,32 21-1,-11-21 1,-32-11-1,10 11 64,-21-11-64,11 11 79,-11 0-78,0-11-1,-11 10 16,11-10-15,-1 0 0,12 22 1327,-22-11-1311,11 0 593,0 11-610,0-12 1,0 1 15,-1-11-15,-10 22-1,11-22 1,-11 11 0,22 0 62,0 21-63,-12-21 1,1 22 0,11-12-1,0-10 17,-22 0-32,11 0 0,-11 0 15,10-11 63,-10 32-62,11-32-16,-11 11 16,11 0-1,0 11 235,0-11-234,-11 10-1,22-10 1,-22 0 0,10-11 15,-10 11-31,0 0 47,11 0-32,-11 0 1,0 10 0,11-21-1,-11 11 1,11 0 0,-11 11-1,11-11 1,-11-1-1,11 12 32,-11-11-31,0 0 31,11 0-32,-11 0 17,21-1-17,-21 1 1,11 22 484,0-1-484,0-10-1,0 11 1,-11-12-1,11-10 1,-11 0 0,0 0-1,10 11 1,-10-1 0,0 1 15,22 0-16,-22-1 1,11-10 0,-11 11-1,0-11 1,0 0 0,11 0-1,-11-1-15,11 23 31,-11-22-15,0 0 0,11-11-1,-11 11 1,0-1 0,10 23 15,-10-11-16,11-1 1,11 1 0,-11 11-1,-11-12 1,11-10 0,0 0-16,-11 0 15,10 21 1,-10-21-16,0 0 15</inkml:trace>
  <inkml:trace contextRef="#ctx0" brushRef="#br0" timeOffset="18266.53">8532 9682 0,'119'44'109,"1"21"-93,-23-22 15,-42-10-15,-45-33-1,1 0 17,22 22-17,-22-1-15,0-10 16,10 11 0,12 0-1,-22-11-15,0-11 16,21 43-1,1-21 1,21 10 0,-32-10-1,-12-44 126,-10 1-125,11-1-1,0 0 1,11 0-1,-22 12 1,11-12 0,-11 11-1,11 0 1,-1 0 15,-10 0-31,11 1 16,0-1-1,-11-11-15,11 11 16,-11 0 0,22 0-1,-22 1 1,11-1640 0,-1 3245-1,1-3245 1,0 3257-1,0-1651 1,0 23 0,-11 10-1,0 0-15,22 0 47,-22-21-31,0 21-1,10 0 1,-10 0 0,0 0-1,0 0 1,0-10 0,11 10-1,-11 0 16,0-11-15,0 11 0,11 11 15</inkml:trace>
  <inkml:trace contextRef="#ctx0" brushRef="#br0" timeOffset="50538.14">9248 9932 0,'54'0'187,"55"0"-171,86 0 0,-129 0-1,-23 0-15,-10 0 16,-12 0-1,-10 0 95,11 0-95,0 0-15,-12 0 16,23 0 0,-1 0-16,-10 0 15,54 0 1,-22 0-16,12 0 16,10 0-1,-55 0 1,-32 11 46,-21 11-46,-66-1 0,-65 23 15,98-44-31,-22 0 0,22 0 15,0 0 1,-65 0 0,108 0-1,0 0 48,1 0-48,-34 0 1,-21 0 0,0 0-1,22 11 1,43-11 0,55-11 93,64-11-93,23-10-1,53 10 1,-21 11-1,-55 11 1,-53-22-16,-34 22 16,23 0-1,-22 0 142,32 0-142,-22 0-15,12 0 16,97 0-1,-87 0 1,-10 0 0,-33 0 15,-11 22 94,-55-11-109,-42-11-1,-12 0 1,-21 0-1,-1 22 1,77-22 0,11 0-16,-1 0 15,23 0 1,-23 10 46,-64-10-46,43 0-16,-1 0 16,-107 0-1,129 0 1,33 0 0,-10 0 30,10 0-30,0 0 0,0 0-1,-10 0 32,-23 0-31,-10 0-1,-22 0 1,43 0 0,44 0 93,11 0-93,-11 0-16,0 0 15,97 11 1,22 11 15,1-22-15,-23 11-1,-10 11 1,-44-22 0,0 0-1,22 10 1,55-10 0,-66 22-16,0-22 15,-22 0-15,12 11 16,-23-11-1,-54 0 126,-86 0-125,-12 0-16,12 0 15,-22 22-15,-11-22 16,-77 21 0,153-21-16,11 0 15,43 0 1,33 0 46,54 0-46,22-21 15,10 21-15,-54-11-16,-10 11 15,32-22 1,-44 22-16,-10-11 0,43 11 31,0 0-15,0 0 0,11 0-1,-43 0-15,-22 0 16,0 0-1,10 0 48,-10 0-32,33 0 0,-23 0-15,34 0 0,-1 0-1,-32 0 1,-87 0 109,-22 0-109,-11 0 15,22 0-16,33 0-15,10 22 16,11-22 0,1 0 31,-55 0-32,11 0-15,-1 0 16,-129 0-1,97 0 1,66 0 0,21 0-1,43 0 157,175 0-156,21 0-1,10 11 1,-31-11 0,-66 22-1,-11-22 1,22 0 15,-11 0-15,-11 0-1,-64 0-15,10 0 16,-33 0 0,-21 0-1,-11 0 1,-33 0 62,-54 0-62,-54 0-1,-44 0 1,54 0 0,1 0-1,-261 0 1,206 0-1,23 0 1,53 0 0,0 0-1,55 0-15,-1 0 16,1 0-16,10 10 16,-21-10-1,43 11 1,33-11 203,76 0-204,-33 0-15,22-21 16,119 21-1,-119 0-15,119 0 16,-22 10 0,12 34-1,-66-12 1,0-21 0,-32 11 15,-22-22-16,-22 0 1,-32 0 0,-11 0-1,0 0 48,-22 0 15,-54 0-62,-33 0 15,-119 0-16,130 0-15,-76-11 32,-10-21-17,118 32 1,23 0 0,21 0 15,-22-11-16,-64 0 1,-77-11 0,-32 22-1,21 0 1,120 0 0,0 0-16,21 0 31,77 0 31,43 0-46,33 0 0,64 0-1,12 0 1,-12 0-1,-53 0-15,-1 0 16,1 0-16,21 0 16,217 0-1,-249 0 1,-66 0 15,-130 0 141,-11 0-156,-32 0-1,-22 0 1,33 0 15,21 0-15,55 0-1,32 0 64,0-11-64,0 0 1,-43-10-1,-66-12 1,-10 22 0,54-10-1,55 21 1,21-11 62,21 0-62,33 11-16,77-11 15,42 11 1,-42 0 0,-66 0-1,-54 0 1,0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2024/11/13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955422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36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28980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37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6934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40</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3196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45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227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51</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11700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remove a percentage of the weights with the lowest magnitudes within each layer.</a:t>
            </a:r>
            <a:endParaRPr kumimoji="1"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53</a:t>
            </a:fld>
            <a:endParaRPr lang="zh-CN" altLang="en-US"/>
          </a:p>
        </p:txBody>
      </p:sp>
    </p:spTree>
    <p:extLst>
      <p:ext uri="{BB962C8B-B14F-4D97-AF65-F5344CB8AC3E}">
        <p14:creationId xmlns:p14="http://schemas.microsoft.com/office/powerpoint/2010/main" val="3808737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54</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49674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58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62878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64</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19984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67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92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1A89B-D4D5-7FEA-BA40-2448112053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34C34E-186A-DD86-5A94-7FBD8BDD46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22405F-4028-EC99-AB93-1632D7B850EC}"/>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9A2B9D73-EBF1-F291-D396-CDFBA2CC8C8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925473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70</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26125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8FDE-20EB-151D-05FB-754B092ED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427E80-CD76-3CAE-779D-4DE1EBEBE5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AFCF4-24D8-E06B-2983-E3C3686A70A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B0D98EFE-227E-4088-562A-0320A59BCAB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73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56255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11360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74427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81828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90314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83017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26296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FDEE4-2F9B-7AD0-BECB-1E419128A8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74D6BA-8022-7D18-7EA5-71D02D1310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E1FB74-CA3E-8667-80C7-18BFFDE6754C}"/>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6F287116-209C-D1C7-5473-DAC063A27825}"/>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0237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24</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7E218-418F-0D82-75DE-3BC50D6F15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8D3485-1EFA-5317-5BE9-B763471C76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43D1F9-EF7D-D7E4-B37C-B1211C60A7DE}"/>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1FBEB20B-DA9A-443A-2A37-0C88E1706EF7}"/>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42559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等线" panose="02010600030101010101" charset="-122"/>
                <a:ea typeface="等线" panose="02010600030101010101" charset="-122"/>
                <a:cs typeface="Times New Roman" panose="02020603050405020304" pitchFamily="18" charset="0"/>
              </a:rPr>
              <a:t>下面，我们来解释隐式正则化的概念。在传统的优化中，很多时候满足损失函数最小的解有很多，许多研究工作会根据问题的特点添加正则化条件来确定解，比如对于稀疏问题，可以加</a:t>
            </a:r>
            <a:r>
              <a:rPr lang="en-US" altLang="zh-CN" sz="1800" kern="100" dirty="0">
                <a:effectLst/>
                <a:latin typeface="等线" panose="02010600030101010101" charset="-122"/>
                <a:ea typeface="等线" panose="02010600030101010101" charset="-122"/>
                <a:cs typeface="Times New Roman" panose="02020603050405020304" pitchFamily="18" charset="0"/>
              </a:rPr>
              <a:t>L1</a:t>
            </a:r>
            <a:r>
              <a:rPr lang="zh-CN" altLang="zh-CN" sz="1800" kern="100" dirty="0">
                <a:effectLst/>
                <a:latin typeface="等线" panose="02010600030101010101" charset="-122"/>
                <a:ea typeface="等线" panose="02010600030101010101" charset="-122"/>
                <a:cs typeface="Times New Roman" panose="02020603050405020304" pitchFamily="18" charset="0"/>
              </a:rPr>
              <a:t>，对于能量最小化问题可以添加</a:t>
            </a:r>
            <a:r>
              <a:rPr lang="en-US" altLang="zh-CN" sz="1800" kern="100" dirty="0">
                <a:effectLst/>
                <a:latin typeface="等线" panose="02010600030101010101" charset="-122"/>
                <a:ea typeface="等线" panose="02010600030101010101" charset="-122"/>
                <a:cs typeface="Times New Roman" panose="02020603050405020304" pitchFamily="18" charset="0"/>
              </a:rPr>
              <a:t>L2</a:t>
            </a:r>
            <a:r>
              <a:rPr lang="zh-CN" altLang="zh-CN" sz="1800" kern="100" dirty="0">
                <a:effectLst/>
                <a:latin typeface="等线" panose="02010600030101010101" charset="-122"/>
                <a:ea typeface="等线" panose="02010600030101010101" charset="-122"/>
                <a:cs typeface="Times New Roman" panose="02020603050405020304" pitchFamily="18" charset="0"/>
              </a:rPr>
              <a:t>。正则化条件不仅帮我们选择到唯一的解，重要的是它提供了一种可解释性，它决定了模型在何种问题可以有好的泛化性。</a:t>
            </a:r>
          </a:p>
          <a:p>
            <a:r>
              <a:rPr lang="zh-CN" altLang="zh-CN" sz="1800" dirty="0">
                <a:effectLst/>
                <a:ea typeface="等线" panose="02010600030101010101" charset="-122"/>
                <a:cs typeface="Times New Roman" panose="02020603050405020304" pitchFamily="18" charset="0"/>
              </a:rPr>
              <a:t>而在神经网络中，我们是通过选择初始化、损失函数的类型以及不同优化方法带来的训练动力学，最终从所有可行解中选择一个解。如果这些选择可以等价成一个损失函数加上正则化，那我们就可以通过这个正则化条件来理解神经网络在什么问题有好的泛化性，在什么问题有局限性。这个正则化由于不是显示地在训练过程中添加的，因此，也被称为隐式正则化。</a:t>
            </a:r>
            <a:endParaRPr lang="zh-CN" altLang="en-US" dirty="0"/>
          </a:p>
        </p:txBody>
      </p:sp>
      <p:sp>
        <p:nvSpPr>
          <p:cNvPr id="4" name="灯片编号占位符 3"/>
          <p:cNvSpPr>
            <a:spLocks noGrp="1"/>
          </p:cNvSpPr>
          <p:nvPr>
            <p:ph type="sldNum" sz="quarter" idx="5"/>
          </p:nvPr>
        </p:nvSpPr>
        <p:spPr/>
        <p:txBody>
          <a:bodyPr/>
          <a:lstStyle/>
          <a:p>
            <a:fld id="{B33B8F23-8142-4ACB-BD67-B58DC4CB01CF}" type="slidenum">
              <a:rPr lang="zh-CN" altLang="en-US" smtClean="0"/>
              <a:t>27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30</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A52E-E98F-E864-2BA7-0C27A55617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2A3BE6-DADE-E263-F71F-2361D691B8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A5FECC-CD3F-8D06-6334-5BBB182E44D5}"/>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84C69DD1-BBA7-B82E-FFE9-5D5370DCE8E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33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79156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7.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1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Master" Target="../slideMasters/slideMaster6.xml"/><Relationship Id="rId6" Type="http://schemas.microsoft.com/office/2007/relationships/hdphoto" Target="../media/hdphoto5.wdp"/><Relationship Id="rId5" Type="http://schemas.openxmlformats.org/officeDocument/2006/relationships/image" Target="../media/image38.png"/><Relationship Id="rId4" Type="http://schemas.microsoft.com/office/2007/relationships/hdphoto" Target="../media/hdphoto4.wdp"/></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Master" Target="../slideMasters/slideMaster6.xml"/><Relationship Id="rId6" Type="http://schemas.microsoft.com/office/2007/relationships/hdphoto" Target="../media/hdphoto5.wdp"/><Relationship Id="rId5" Type="http://schemas.openxmlformats.org/officeDocument/2006/relationships/image" Target="../media/image38.png"/><Relationship Id="rId4" Type="http://schemas.microsoft.com/office/2007/relationships/hdphoto" Target="../media/hdphoto4.wdp"/></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41.jpeg"/><Relationship Id="rId1" Type="http://schemas.openxmlformats.org/officeDocument/2006/relationships/slideMaster" Target="../slideMasters/slideMaster6.xml"/><Relationship Id="rId6" Type="http://schemas.microsoft.com/office/2007/relationships/hdphoto" Target="../media/hdphoto5.wdp"/><Relationship Id="rId5" Type="http://schemas.openxmlformats.org/officeDocument/2006/relationships/image" Target="../media/image38.png"/><Relationship Id="rId4" Type="http://schemas.microsoft.com/office/2007/relationships/hdphoto" Target="../media/hdphoto4.wdp"/></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6.wdp"/><Relationship Id="rId7" Type="http://schemas.microsoft.com/office/2007/relationships/hdphoto" Target="../media/hdphoto5.wdp"/><Relationship Id="rId2" Type="http://schemas.openxmlformats.org/officeDocument/2006/relationships/image" Target="../media/image42.png"/><Relationship Id="rId1" Type="http://schemas.openxmlformats.org/officeDocument/2006/relationships/slideMaster" Target="../slideMasters/slideMaster6.xml"/><Relationship Id="rId6" Type="http://schemas.openxmlformats.org/officeDocument/2006/relationships/image" Target="../media/image38.png"/><Relationship Id="rId5" Type="http://schemas.microsoft.com/office/2007/relationships/hdphoto" Target="../media/hdphoto4.wdp"/><Relationship Id="rId4" Type="http://schemas.openxmlformats.org/officeDocument/2006/relationships/image" Target="../media/image3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43.jpeg"/><Relationship Id="rId1" Type="http://schemas.openxmlformats.org/officeDocument/2006/relationships/slideMaster" Target="../slideMasters/slideMaster6.xml"/><Relationship Id="rId6" Type="http://schemas.microsoft.com/office/2007/relationships/hdphoto" Target="../media/hdphoto5.wdp"/><Relationship Id="rId5" Type="http://schemas.openxmlformats.org/officeDocument/2006/relationships/image" Target="../media/image38.png"/><Relationship Id="rId4" Type="http://schemas.microsoft.com/office/2007/relationships/hdphoto" Target="../media/hdphoto4.wdp"/></Relationships>
</file>

<file path=ppt/slideLayouts/_rels/slideLayout7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image" Target="../media/image39.png"/><Relationship Id="rId5" Type="http://schemas.microsoft.com/office/2007/relationships/hdphoto" Target="../media/hdphoto5.wdp"/><Relationship Id="rId4" Type="http://schemas.openxmlformats.org/officeDocument/2006/relationships/image" Target="../media/image38.png"/></Relationships>
</file>

<file path=ppt/slideLayouts/_rels/slideLayout7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39.png"/></Relationships>
</file>

<file path=ppt/slideLayouts/_rels/slideLayout8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6.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0.wdp"/></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6907667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5806490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656418"/>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3076119315"/>
      </p:ext>
    </p:extLst>
  </p:cSld>
  <p:clrMapOvr>
    <a:masterClrMapping/>
  </p:clrMapOvr>
  <p:transition>
    <p:fade/>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5A9B578-EF83-4E53-B9CF-C19AB0F1A144}"/>
              </a:ext>
            </a:extLst>
          </p:cNvPr>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pitchFamily="34" charset="-122"/>
                <a:ea typeface="微软雅黑" panose="020B0503020204020204" pitchFamily="34" charset="-122"/>
              </a:rPr>
              <a:t>-</a:t>
            </a:r>
            <a:fld id="{77BAF064-260E-4892-AFE1-03308543B28D}" type="slidenum">
              <a:rPr lang="zh-CN" altLang="en-US" sz="1800" b="1" i="1" smtClean="0">
                <a:solidFill>
                  <a:srgbClr val="002060"/>
                </a:solidFill>
                <a:latin typeface="微软雅黑" panose="020B0503020204020204" pitchFamily="34" charset="-122"/>
                <a:ea typeface="微软雅黑" panose="020B0503020204020204" pitchFamily="34" charset="-122"/>
              </a:rPr>
              <a:t>‹#›</a:t>
            </a:fld>
            <a:r>
              <a:rPr lang="en-US" altLang="zh-CN" sz="1800" b="1" i="1" dirty="0">
                <a:solidFill>
                  <a:srgbClr val="002060"/>
                </a:solidFill>
                <a:latin typeface="微软雅黑" panose="020B0503020204020204" pitchFamily="34" charset="-122"/>
                <a:ea typeface="微软雅黑" panose="020B0503020204020204" pitchFamily="34" charset="-122"/>
              </a:rPr>
              <a:t>-</a:t>
            </a:r>
            <a:endParaRPr lang="zh-CN" altLang="en-US" sz="1800" b="1" i="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0093022"/>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94686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77541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24175500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44046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536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231236375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8972133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9939519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904021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34637430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13210165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968507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25928352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26850191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356842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白底背景1">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657165C-E921-8842-9A8C-FBB40E003A37}"/>
              </a:ext>
            </a:extLst>
          </p:cNvPr>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l="4748" t="4099" r="7141" b="422"/>
          <a:stretch/>
        </p:blipFill>
        <p:spPr>
          <a:xfrm rot="10800000">
            <a:off x="0" y="3952568"/>
            <a:ext cx="12192000" cy="2905433"/>
          </a:xfrm>
          <a:prstGeom prst="rect">
            <a:avLst/>
          </a:prstGeom>
        </p:spPr>
      </p:pic>
      <p:grpSp>
        <p:nvGrpSpPr>
          <p:cNvPr id="5" name="组合 4">
            <a:extLst>
              <a:ext uri="{FF2B5EF4-FFF2-40B4-BE49-F238E27FC236}">
                <a16:creationId xmlns:a16="http://schemas.microsoft.com/office/drawing/2014/main" id="{21B7BB75-B3B5-334D-B186-BD6D24233A90}"/>
              </a:ext>
            </a:extLst>
          </p:cNvPr>
          <p:cNvGrpSpPr/>
          <p:nvPr userDrawn="1"/>
        </p:nvGrpSpPr>
        <p:grpSpPr>
          <a:xfrm>
            <a:off x="0" y="-10412"/>
            <a:ext cx="12192000" cy="699098"/>
            <a:chOff x="0" y="-20824"/>
            <a:chExt cx="24384000" cy="1398196"/>
          </a:xfrm>
        </p:grpSpPr>
        <p:pic>
          <p:nvPicPr>
            <p:cNvPr id="2" name="图片 1">
              <a:extLst>
                <a:ext uri="{FF2B5EF4-FFF2-40B4-BE49-F238E27FC236}">
                  <a16:creationId xmlns:a16="http://schemas.microsoft.com/office/drawing/2014/main" id="{87644D5D-4C29-0E46-8DC8-E29355E95C26}"/>
                </a:ext>
              </a:extLst>
            </p:cNvPr>
            <p:cNvPicPr>
              <a:picLocks noChangeAspect="1"/>
            </p:cNvPicPr>
            <p:nvPr userDrawn="1"/>
          </p:nvPicPr>
          <p:blipFill rotWithShape="1">
            <a:blip r:embed="rId3"/>
            <a:srcRect l="5391" t="18440" r="11171" b="8835"/>
            <a:stretch/>
          </p:blipFill>
          <p:spPr>
            <a:xfrm>
              <a:off x="5600700" y="-20824"/>
              <a:ext cx="18783300" cy="1398196"/>
            </a:xfrm>
            <a:prstGeom prst="rect">
              <a:avLst/>
            </a:prstGeom>
          </p:spPr>
        </p:pic>
        <p:sp>
          <p:nvSpPr>
            <p:cNvPr id="3" name="矩形 2">
              <a:extLst>
                <a:ext uri="{FF2B5EF4-FFF2-40B4-BE49-F238E27FC236}">
                  <a16:creationId xmlns:a16="http://schemas.microsoft.com/office/drawing/2014/main" id="{CD6D1D9F-D10F-1D47-B8B8-E4ACEB0F6E5F}"/>
                </a:ext>
              </a:extLst>
            </p:cNvPr>
            <p:cNvSpPr/>
            <p:nvPr userDrawn="1"/>
          </p:nvSpPr>
          <p:spPr>
            <a:xfrm>
              <a:off x="0" y="-20824"/>
              <a:ext cx="8401050" cy="277999"/>
            </a:xfrm>
            <a:prstGeom prst="rect">
              <a:avLst/>
            </a:prstGeom>
            <a:solidFill>
              <a:srgbClr val="1E1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grpSp>
      <p:sp>
        <p:nvSpPr>
          <p:cNvPr id="8" name="矩形">
            <a:extLst>
              <a:ext uri="{FF2B5EF4-FFF2-40B4-BE49-F238E27FC236}">
                <a16:creationId xmlns:a16="http://schemas.microsoft.com/office/drawing/2014/main" id="{1528611B-7BC1-714D-A60F-3F83DDEBE7C3}"/>
              </a:ext>
            </a:extLst>
          </p:cNvPr>
          <p:cNvSpPr/>
          <p:nvPr userDrawn="1"/>
        </p:nvSpPr>
        <p:spPr>
          <a:xfrm>
            <a:off x="1" y="3836505"/>
            <a:ext cx="12192000" cy="2067339"/>
          </a:xfrm>
          <a:prstGeom prst="rect">
            <a:avLst/>
          </a:prstGeom>
          <a:gradFill>
            <a:gsLst>
              <a:gs pos="34000">
                <a:schemeClr val="bg1"/>
              </a:gs>
              <a:gs pos="100000">
                <a:srgbClr val="FFFFFF">
                  <a:alpha val="0"/>
                </a:srgbClr>
              </a:gs>
            </a:gsLst>
            <a:lin ang="5400000"/>
          </a:gradFill>
          <a:ln w="3175">
            <a:miter lim="400000"/>
          </a:ln>
        </p:spPr>
        <p:txBody>
          <a:bodyPr lIns="0" tIns="0" rIns="0" bIns="0" anchor="ctr"/>
          <a:lstStyle/>
          <a:p>
            <a:pPr>
              <a:defRPr sz="3800" b="0">
                <a:solidFill>
                  <a:srgbClr val="FFFFFF"/>
                </a:solidFill>
                <a:latin typeface="+mn-lt"/>
                <a:ea typeface="+mn-ea"/>
                <a:cs typeface="+mn-cs"/>
                <a:sym typeface="Helvetica Neue Medium"/>
              </a:defRPr>
            </a:pPr>
            <a:endParaRPr sz="1520" dirty="0"/>
          </a:p>
        </p:txBody>
      </p:sp>
      <p:sp>
        <p:nvSpPr>
          <p:cNvPr id="11" name="页脚占位符 1">
            <a:extLst>
              <a:ext uri="{FF2B5EF4-FFF2-40B4-BE49-F238E27FC236}">
                <a16:creationId xmlns:a16="http://schemas.microsoft.com/office/drawing/2014/main" id="{A5A4B280-0CA0-4175-B309-E07054E922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12" name="灯片编号占位符 2">
            <a:extLst>
              <a:ext uri="{FF2B5EF4-FFF2-40B4-BE49-F238E27FC236}">
                <a16:creationId xmlns:a16="http://schemas.microsoft.com/office/drawing/2014/main" id="{0C6825AB-D344-459F-8C95-07AA83A58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5B069507-02E9-431E-9E3D-2057019EC9E8}" type="slidenum">
              <a:rPr lang="en-US" smtClean="0"/>
              <a:pPr/>
              <a:t>‹#›</a:t>
            </a:fld>
            <a:endParaRPr lang="en-US" dirty="0"/>
          </a:p>
        </p:txBody>
      </p:sp>
    </p:spTree>
    <p:extLst>
      <p:ext uri="{BB962C8B-B14F-4D97-AF65-F5344CB8AC3E}">
        <p14:creationId xmlns:p14="http://schemas.microsoft.com/office/powerpoint/2010/main" val="9293985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BBA9-0F2B-6815-1E34-9441D1486D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51FEC6-9A6A-7228-8028-326F49B07F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2FB4775-745C-5A17-9993-18D9202D2FD2}"/>
              </a:ext>
            </a:extLst>
          </p:cNvPr>
          <p:cNvSpPr>
            <a:spLocks noGrp="1"/>
          </p:cNvSpPr>
          <p:nvPr>
            <p:ph type="dt" sz="half" idx="10"/>
          </p:nvPr>
        </p:nvSpPr>
        <p:spPr/>
        <p:txBody>
          <a:bodyPr/>
          <a:lstStyle/>
          <a:p>
            <a:fld id="{1B591109-5645-492D-9270-C78E7F322DCC}"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DEBDA035-2F20-FE63-C6AB-F4C9E2F44D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0C9C5F-8114-F072-6D9B-FBF9CAE45520}"/>
              </a:ext>
            </a:extLst>
          </p:cNvPr>
          <p:cNvSpPr>
            <a:spLocks noGrp="1"/>
          </p:cNvSpPr>
          <p:nvPr>
            <p:ph type="sldNum" sz="quarter" idx="12"/>
          </p:nvPr>
        </p:nvSpPr>
        <p:spPr/>
        <p:txBody>
          <a:bodyPr/>
          <a:lstStyle/>
          <a:p>
            <a:fld id="{C2AB88FB-7500-43EE-ADA1-CA5DAB1A5EF2}" type="slidenum">
              <a:rPr lang="zh-CN" altLang="en-US" smtClean="0"/>
              <a:t>‹#›</a:t>
            </a:fld>
            <a:endParaRPr lang="zh-CN" altLang="en-US"/>
          </a:p>
        </p:txBody>
      </p:sp>
    </p:spTree>
    <p:extLst>
      <p:ext uri="{BB962C8B-B14F-4D97-AF65-F5344CB8AC3E}">
        <p14:creationId xmlns:p14="http://schemas.microsoft.com/office/powerpoint/2010/main" val="24748246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CE514-0387-092F-ADD4-A3B36264D1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B599EF-FA34-C41E-9E40-C8CF11E2579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4A6BBA-8BDF-880A-F7ED-18F42C72EB19}"/>
              </a:ext>
            </a:extLst>
          </p:cNvPr>
          <p:cNvSpPr>
            <a:spLocks noGrp="1"/>
          </p:cNvSpPr>
          <p:nvPr>
            <p:ph type="dt" sz="half" idx="10"/>
          </p:nvPr>
        </p:nvSpPr>
        <p:spPr/>
        <p:txBody>
          <a:bodyPr/>
          <a:lstStyle/>
          <a:p>
            <a:fld id="{1B591109-5645-492D-9270-C78E7F322DCC}"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CAE838B5-6671-E1FD-FF5F-D8FA7EF66D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F3C242-2F74-7581-EA96-863F84A88734}"/>
              </a:ext>
            </a:extLst>
          </p:cNvPr>
          <p:cNvSpPr>
            <a:spLocks noGrp="1"/>
          </p:cNvSpPr>
          <p:nvPr>
            <p:ph type="sldNum" sz="quarter" idx="12"/>
          </p:nvPr>
        </p:nvSpPr>
        <p:spPr/>
        <p:txBody>
          <a:bodyPr/>
          <a:lstStyle/>
          <a:p>
            <a:fld id="{C2AB88FB-7500-43EE-ADA1-CA5DAB1A5EF2}" type="slidenum">
              <a:rPr lang="zh-CN" altLang="en-US" smtClean="0"/>
              <a:t>‹#›</a:t>
            </a:fld>
            <a:endParaRPr lang="zh-CN" altLang="en-US"/>
          </a:p>
        </p:txBody>
      </p:sp>
    </p:spTree>
    <p:extLst>
      <p:ext uri="{BB962C8B-B14F-4D97-AF65-F5344CB8AC3E}">
        <p14:creationId xmlns:p14="http://schemas.microsoft.com/office/powerpoint/2010/main" val="1880111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2024/11/13</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2024/11/13</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2024/11/13</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其他常规样式（1）">
    <p:spTree>
      <p:nvGrpSpPr>
        <p:cNvPr id="1" name=""/>
        <p:cNvGrpSpPr/>
        <p:nvPr/>
      </p:nvGrpSpPr>
      <p:grpSpPr>
        <a:xfrm>
          <a:off x="0" y="0"/>
          <a:ext cx="0" cy="0"/>
          <a:chOff x="0" y="0"/>
          <a:chExt cx="0" cy="0"/>
        </a:xfrm>
      </p:grpSpPr>
      <p:sp>
        <p:nvSpPr>
          <p:cNvPr id="18" name="平行四边形 17"/>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文本占位符 31"/>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7" name="文本占位符 16"/>
          <p:cNvSpPr>
            <a:spLocks noGrp="1"/>
          </p:cNvSpPr>
          <p:nvPr>
            <p:ph type="body" sz="quarter" idx="14" hasCustomPrompt="1"/>
          </p:nvPr>
        </p:nvSpPr>
        <p:spPr>
          <a:xfrm>
            <a:off x="537677" y="1190091"/>
            <a:ext cx="11174255" cy="4765791"/>
          </a:xfrm>
          <a:prstGeom prst="rect">
            <a:avLst/>
          </a:prstGeom>
        </p:spPr>
        <p:txBody>
          <a:bodyPr/>
          <a:lstStyle>
            <a:lvl1pPr marL="342900" indent="-342900">
              <a:lnSpc>
                <a:spcPct val="130000"/>
              </a:lnSpc>
              <a:buClr>
                <a:schemeClr val="accent1">
                  <a:lumMod val="75000"/>
                </a:schemeClr>
              </a:buClr>
              <a:buFont typeface="Wingdings" panose="05000000000000000000" pitchFamily="2" charset="2"/>
              <a:buChar char="p"/>
              <a:defRPr sz="2400" b="1" spc="300">
                <a:solidFill>
                  <a:schemeClr val="accent2">
                    <a:lumMod val="50000"/>
                  </a:schemeClr>
                </a:solidFill>
              </a:defRPr>
            </a:lvl1pPr>
            <a:lvl2pPr marL="685800" indent="-228600">
              <a:lnSpc>
                <a:spcPct val="130000"/>
              </a:lnSpc>
              <a:buClr>
                <a:schemeClr val="accent1">
                  <a:lumMod val="60000"/>
                  <a:lumOff val="40000"/>
                </a:schemeClr>
              </a:buClr>
              <a:buFont typeface="Arial" panose="020B0604020202020204" pitchFamily="34" charset="0"/>
              <a:buChar char="•"/>
              <a:defRPr sz="2400" spc="300">
                <a:solidFill>
                  <a:schemeClr val="accent2">
                    <a:lumMod val="50000"/>
                  </a:schemeClr>
                </a:solidFill>
              </a:defRPr>
            </a:lvl2pPr>
            <a:lvl3pPr marL="1143000" indent="-228600">
              <a:lnSpc>
                <a:spcPct val="130000"/>
              </a:lnSpc>
              <a:buClr>
                <a:schemeClr val="accent1">
                  <a:lumMod val="60000"/>
                  <a:lumOff val="40000"/>
                </a:schemeClr>
              </a:buClr>
              <a:buFont typeface="Arial" panose="020B0604020202020204" pitchFamily="34" charset="0"/>
              <a:buChar char="•"/>
              <a:defRPr sz="2000" spc="300">
                <a:solidFill>
                  <a:schemeClr val="accent2">
                    <a:lumMod val="50000"/>
                  </a:schemeClr>
                </a:solidFill>
              </a:defRPr>
            </a:lvl3pPr>
            <a:lvl4pPr marL="16002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4pPr>
            <a:lvl5pPr marL="20574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等腰三角形 12"/>
          <p:cNvSpPr/>
          <p:nvPr userDrawn="1"/>
        </p:nvSpPr>
        <p:spPr>
          <a:xfrm rot="5400000">
            <a:off x="213384" y="331410"/>
            <a:ext cx="322490" cy="186267"/>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9299011" y="144759"/>
            <a:ext cx="2626311" cy="455772"/>
          </a:xfrm>
          <a:prstGeom prst="rect">
            <a:avLst/>
          </a:prstGeom>
        </p:spPr>
      </p:pic>
      <p:sp>
        <p:nvSpPr>
          <p:cNvPr id="10" name="矩形: 剪去单角 9"/>
          <p:cNvSpPr/>
          <p:nvPr userDrawn="1"/>
        </p:nvSpPr>
        <p:spPr>
          <a:xfrm rot="5400000" flipV="1">
            <a:off x="6038491" y="-1346684"/>
            <a:ext cx="110323" cy="16262271"/>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1" name="平行四边形 10"/>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1008248" y="6663471"/>
            <a:ext cx="732893" cy="219291"/>
          </a:xfrm>
          <a:prstGeom prst="rect">
            <a:avLst/>
          </a:prstGeom>
        </p:spPr>
        <p:txBody>
          <a:bodyPr wrap="none">
            <a:spAutoFit/>
          </a:bodyPr>
          <a:lstStyle/>
          <a:p>
            <a:pPr lvl="0" algn="dist"/>
            <a:r>
              <a:rPr lang="en-US" altLang="zh-CN" sz="825" b="0" i="1" spc="600" dirty="0">
                <a:solidFill>
                  <a:schemeClr val="bg1"/>
                </a:solidFill>
                <a:effectLst>
                  <a:outerShdw blurRad="38100" dist="38100" dir="2700000" algn="tl">
                    <a:srgbClr val="000000">
                      <a:alpha val="43137"/>
                    </a:srgbClr>
                  </a:outerShdw>
                </a:effectLst>
              </a:rPr>
              <a:t>SJTU</a:t>
            </a:r>
            <a:endParaRPr lang="zh-CN" altLang="en-US" sz="825" b="0" i="1" spc="600" dirty="0">
              <a:solidFill>
                <a:schemeClr val="bg1"/>
              </a:solidFill>
              <a:effectLst>
                <a:outerShdw blurRad="38100" dist="38100" dir="2700000" algn="tl">
                  <a:srgbClr val="000000">
                    <a:alpha val="43137"/>
                  </a:srgbClr>
                </a:outerShdw>
              </a:effectLst>
            </a:endParaRPr>
          </a:p>
        </p:txBody>
      </p:sp>
      <p:sp>
        <p:nvSpPr>
          <p:cNvPr id="9" name="灯片编号占位符 5"/>
          <p:cNvSpPr>
            <a:spLocks noGrp="1"/>
          </p:cNvSpPr>
          <p:nvPr>
            <p:ph type="sldNum" sz="quarter" idx="4"/>
          </p:nvPr>
        </p:nvSpPr>
        <p:spPr>
          <a:xfrm>
            <a:off x="11044705" y="6353481"/>
            <a:ext cx="1037231" cy="342900"/>
          </a:xfrm>
          <a:prstGeom prst="rect">
            <a:avLst/>
          </a:prstGeom>
        </p:spPr>
        <p:txBody>
          <a:bodyPr vert="horz" lIns="91440" tIns="45720" rIns="91440" bIns="45720" rtlCol="0" anchor="ctr"/>
          <a:lstStyle>
            <a:lvl1pPr algn="r">
              <a:defRPr sz="2400">
                <a:solidFill>
                  <a:schemeClr val="tx1"/>
                </a:solidFill>
              </a:defRPr>
            </a:lvl1pPr>
          </a:lstStyle>
          <a:p>
            <a:fld id="{548644C6-89F0-466C-949F-E70AD72679A8}" type="slidenum">
              <a:rPr lang="zh-CN" altLang="en-US" smtClean="0"/>
              <a:t>‹#›</a:t>
            </a:fld>
            <a:endParaRPr lang="zh-CN" altLang="en-US" dirty="0"/>
          </a:p>
        </p:txBody>
      </p:sp>
    </p:spTree>
    <p:extLst>
      <p:ext uri="{BB962C8B-B14F-4D97-AF65-F5344CB8AC3E}">
        <p14:creationId xmlns:p14="http://schemas.microsoft.com/office/powerpoint/2010/main" val="12350920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2EAC31-AAB0-41B3-9117-8046D306DA8B}"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2EAC31-AAB0-41B3-9117-8046D306DA8B}"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EAC31-AAB0-41B3-9117-8046D306DA8B}" type="datetimeFigureOut">
              <a:rPr lang="en-US" smtClean="0"/>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2EAC31-AAB0-41B3-9117-8046D306DA8B}" type="datetimeFigureOut">
              <a:rPr lang="en-US" smtClean="0"/>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EAC31-AAB0-41B3-9117-8046D306DA8B}" type="datetimeFigureOut">
              <a:rPr lang="en-US" smtClean="0"/>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2024/11/13</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2024/11/13</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0404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58664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18005143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76947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29904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2181658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13611277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717552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520178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32606783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9005552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035650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19639827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4242092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18908418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a:fillRect/>
          </a:stretch>
        </p:blipFill>
        <p:spPr>
          <a:xfrm>
            <a:off x="4878747" y="-13844"/>
            <a:ext cx="7525799" cy="6871844"/>
          </a:xfrm>
          <a:prstGeom prst="rect">
            <a:avLst/>
          </a:prstGeom>
        </p:spPr>
      </p:pic>
      <p:sp>
        <p:nvSpPr>
          <p:cNvPr id="15" name="任意多边形: 形状 14"/>
          <p:cNvSpPr/>
          <p:nvPr userDrawn="1"/>
        </p:nvSpPr>
        <p:spPr>
          <a:xfrm>
            <a:off x="2"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1"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1069562"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2"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2" y="291560"/>
            <a:ext cx="2577988" cy="847493"/>
          </a:xfrm>
          <a:prstGeom prst="rect">
            <a:avLst/>
          </a:prstGeom>
        </p:spPr>
      </p:pic>
      <p:grpSp>
        <p:nvGrpSpPr>
          <p:cNvPr id="21" name="组合 20"/>
          <p:cNvGrpSpPr/>
          <p:nvPr userDrawn="1"/>
        </p:nvGrpSpPr>
        <p:grpSpPr>
          <a:xfrm>
            <a:off x="1142749" y="5385895"/>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0993580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15" name="任意多边形: 形状 14"/>
          <p:cNvSpPr/>
          <p:nvPr userDrawn="1"/>
        </p:nvSpPr>
        <p:spPr>
          <a:xfrm>
            <a:off x="2"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1"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1069562"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2"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2" y="291560"/>
            <a:ext cx="2577988" cy="847493"/>
          </a:xfrm>
          <a:prstGeom prst="rect">
            <a:avLst/>
          </a:prstGeom>
        </p:spPr>
      </p:pic>
      <p:grpSp>
        <p:nvGrpSpPr>
          <p:cNvPr id="21" name="组合 20"/>
          <p:cNvGrpSpPr/>
          <p:nvPr userDrawn="1"/>
        </p:nvGrpSpPr>
        <p:grpSpPr>
          <a:xfrm>
            <a:off x="1142749" y="5385895"/>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3809811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3650" y="-13843"/>
            <a:ext cx="9178351" cy="6883762"/>
          </a:xfrm>
          <a:prstGeom prst="rect">
            <a:avLst/>
          </a:prstGeom>
        </p:spPr>
      </p:pic>
      <p:sp>
        <p:nvSpPr>
          <p:cNvPr id="15" name="任意多边形: 形状 14"/>
          <p:cNvSpPr/>
          <p:nvPr userDrawn="1"/>
        </p:nvSpPr>
        <p:spPr>
          <a:xfrm>
            <a:off x="2"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1"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1069562"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2"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2" y="291560"/>
            <a:ext cx="2577988" cy="847493"/>
          </a:xfrm>
          <a:prstGeom prst="rect">
            <a:avLst/>
          </a:prstGeom>
        </p:spPr>
      </p:pic>
      <p:grpSp>
        <p:nvGrpSpPr>
          <p:cNvPr id="21" name="组合 20"/>
          <p:cNvGrpSpPr/>
          <p:nvPr userDrawn="1"/>
        </p:nvGrpSpPr>
        <p:grpSpPr>
          <a:xfrm>
            <a:off x="1142749" y="5385895"/>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5794300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a:fillRect/>
          </a:stretch>
        </p:blipFill>
        <p:spPr>
          <a:xfrm>
            <a:off x="12951" y="-13844"/>
            <a:ext cx="12179048" cy="6871844"/>
          </a:xfrm>
          <a:prstGeom prst="rect">
            <a:avLst/>
          </a:prstGeom>
        </p:spPr>
      </p:pic>
      <p:sp>
        <p:nvSpPr>
          <p:cNvPr id="15" name="任意多边形: 形状 14"/>
          <p:cNvSpPr/>
          <p:nvPr userDrawn="1"/>
        </p:nvSpPr>
        <p:spPr>
          <a:xfrm>
            <a:off x="2"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1"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1069562"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2"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2" y="291560"/>
            <a:ext cx="2577988" cy="847493"/>
          </a:xfrm>
          <a:prstGeom prst="rect">
            <a:avLst/>
          </a:prstGeom>
        </p:spPr>
      </p:pic>
      <p:grpSp>
        <p:nvGrpSpPr>
          <p:cNvPr id="21" name="组合 20"/>
          <p:cNvGrpSpPr/>
          <p:nvPr userDrawn="1"/>
        </p:nvGrpSpPr>
        <p:grpSpPr>
          <a:xfrm>
            <a:off x="1142749" y="5385895"/>
            <a:ext cx="2895851" cy="747975"/>
            <a:chOff x="1142749" y="5535283"/>
            <a:chExt cx="2895851" cy="747975"/>
          </a:xfrm>
        </p:grpSpPr>
        <p:pic>
          <p:nvPicPr>
            <p:cNvPr id="25" name="图片 24"/>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64008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7" y="0"/>
            <a:ext cx="12158227" cy="6858000"/>
          </a:xfrm>
          <a:prstGeom prst="rect">
            <a:avLst/>
          </a:prstGeom>
        </p:spPr>
      </p:pic>
      <p:sp>
        <p:nvSpPr>
          <p:cNvPr id="15" name="任意多边形: 形状 14"/>
          <p:cNvSpPr/>
          <p:nvPr userDrawn="1"/>
        </p:nvSpPr>
        <p:spPr>
          <a:xfrm>
            <a:off x="2"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1"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1069562"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2"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2" y="291560"/>
            <a:ext cx="2577988" cy="847493"/>
          </a:xfrm>
          <a:prstGeom prst="rect">
            <a:avLst/>
          </a:prstGeom>
        </p:spPr>
      </p:pic>
      <p:grpSp>
        <p:nvGrpSpPr>
          <p:cNvPr id="21" name="组合 20"/>
          <p:cNvGrpSpPr/>
          <p:nvPr userDrawn="1"/>
        </p:nvGrpSpPr>
        <p:grpSpPr>
          <a:xfrm>
            <a:off x="1142749" y="5385895"/>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6580357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封面-05">
    <p:bg>
      <p:bgPr>
        <a:solidFill>
          <a:schemeClr val="bg1">
            <a:lumMod val="85000"/>
          </a:schemeClr>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2"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1"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1069562"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2"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2" y="291560"/>
            <a:ext cx="2577988" cy="847493"/>
          </a:xfrm>
          <a:prstGeom prst="rect">
            <a:avLst/>
          </a:prstGeom>
        </p:spPr>
      </p:pic>
      <p:grpSp>
        <p:nvGrpSpPr>
          <p:cNvPr id="21" name="组合 20"/>
          <p:cNvGrpSpPr/>
          <p:nvPr userDrawn="1"/>
        </p:nvGrpSpPr>
        <p:grpSpPr>
          <a:xfrm>
            <a:off x="1142749" y="5385895"/>
            <a:ext cx="2895851" cy="747975"/>
            <a:chOff x="1142749" y="5535283"/>
            <a:chExt cx="2895851" cy="747975"/>
          </a:xfrm>
        </p:grpSpPr>
        <p:pic>
          <p:nvPicPr>
            <p:cNvPr id="25" name="图片 24"/>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7300168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1" y="2093253"/>
            <a:ext cx="2282428" cy="781050"/>
          </a:xfrm>
          <a:prstGeom prst="rect">
            <a:avLst/>
          </a:prstGeom>
        </p:spPr>
        <p:txBody>
          <a:bodyPr vert="horz" rtlCol="0" anchor="t" anchorCtr="0">
            <a:noAutofit/>
          </a:bodyPr>
          <a:lstStyle/>
          <a:p>
            <a:pPr defTabSz="457200">
              <a:lnSpc>
                <a:spcPct val="83000"/>
              </a:lnSpc>
            </a:pPr>
            <a:r>
              <a:rPr lang="zh-CN" altLang="en-US" sz="4595" spc="-123" dirty="0">
                <a:solidFill>
                  <a:srgbClr val="FFFFFF"/>
                </a:solidFill>
                <a:latin typeface="微软雅黑" panose="020B0503020204020204" pitchFamily="34" charset="-122"/>
                <a:ea typeface="微软雅黑" panose="020B0503020204020204" pitchFamily="34" charset="-122"/>
              </a:rPr>
              <a:t>目录</a:t>
            </a:r>
            <a:endParaRPr lang="zh-CN" altLang="en-US" sz="675">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6" y="3213440"/>
            <a:ext cx="2781300" cy="457200"/>
          </a:xfrm>
          <a:prstGeom prst="rect">
            <a:avLst/>
          </a:prstGeom>
        </p:spPr>
        <p:txBody>
          <a:bodyPr vert="horz" rtlCol="0" anchor="t" anchorCtr="0">
            <a:noAutofit/>
          </a:bodyPr>
          <a:lstStyle/>
          <a:p>
            <a:pPr defTabSz="457200"/>
            <a:r>
              <a:rPr lang="en-US" altLang="zh-CN" sz="2250" spc="120" dirty="0">
                <a:solidFill>
                  <a:srgbClr val="FFFFFF"/>
                </a:solidFill>
                <a:latin typeface="微软雅黑" panose="020B0503020204020204" pitchFamily="34" charset="-122"/>
                <a:ea typeface="微软雅黑" panose="020B0503020204020204" pitchFamily="34" charset="-122"/>
              </a:rPr>
              <a:t>CONTENTS</a:t>
            </a:r>
            <a:endParaRPr lang="zh-CN" altLang="en-US" sz="675">
              <a:solidFill>
                <a:prstClr val="black"/>
              </a:solidFill>
              <a:latin typeface="微软雅黑" panose="020B0503020204020204" pitchFamily="34" charset="-122"/>
              <a:ea typeface="微软雅黑" panose="020B0503020204020204" pitchFamily="34" charset="-122"/>
            </a:endParaRPr>
          </a:p>
        </p:txBody>
      </p:sp>
      <p:grpSp>
        <p:nvGrpSpPr>
          <p:cNvPr id="2" name="组合 1"/>
          <p:cNvGrpSpPr/>
          <p:nvPr userDrawn="1"/>
        </p:nvGrpSpPr>
        <p:grpSpPr>
          <a:xfrm>
            <a:off x="-24553" y="-26670"/>
            <a:ext cx="4864100" cy="6891020"/>
            <a:chOff x="-29" y="-42"/>
            <a:chExt cx="4679" cy="10852"/>
          </a:xfrm>
        </p:grpSpPr>
        <p:sp>
          <p:nvSpPr>
            <p:cNvPr id="21" name="任意多边形: 形状 20"/>
            <p:cNvSpPr/>
            <p:nvPr userDrawn="1"/>
          </p:nvSpPr>
          <p:spPr>
            <a:xfrm>
              <a:off x="-26" y="-42"/>
              <a:ext cx="4676" cy="10842"/>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2" name="任意多边形: 形状 21"/>
            <p:cNvSpPr/>
            <p:nvPr userDrawn="1"/>
          </p:nvSpPr>
          <p:spPr>
            <a:xfrm>
              <a:off x="-29" y="-42"/>
              <a:ext cx="4354" cy="10852"/>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 name="connsiteX0-33" fmla="*/ 14066 w 3266038"/>
                <a:gd name="connsiteY0-34" fmla="*/ 0 h 6877012"/>
                <a:gd name="connsiteX1-35" fmla="*/ 2817370 w 3266038"/>
                <a:gd name="connsiteY1-36" fmla="*/ 12674 h 6877012"/>
                <a:gd name="connsiteX2-37" fmla="*/ 2860879 w 3266038"/>
                <a:gd name="connsiteY2-38" fmla="*/ 119746 h 6877012"/>
                <a:gd name="connsiteX3-39" fmla="*/ 3266038 w 3266038"/>
                <a:gd name="connsiteY3-40" fmla="*/ 2347313 h 6877012"/>
                <a:gd name="connsiteX4-41" fmla="*/ 1531474 w 3266038"/>
                <a:gd name="connsiteY4-42" fmla="*/ 6703392 h 6877012"/>
                <a:gd name="connsiteX5-43" fmla="*/ 1367103 w 3266038"/>
                <a:gd name="connsiteY5-44" fmla="*/ 6870674 h 6877012"/>
                <a:gd name="connsiteX6-45" fmla="*/ 0 w 3266038"/>
                <a:gd name="connsiteY6-46" fmla="*/ 6877012 h 6877012"/>
                <a:gd name="connsiteX7-47" fmla="*/ 14066 w 3266038"/>
                <a:gd name="connsiteY7-48" fmla="*/ 0 h 6877012"/>
                <a:gd name="connsiteX0-49" fmla="*/ 14066 w 3266038"/>
                <a:gd name="connsiteY0-50" fmla="*/ 0 h 6877012"/>
                <a:gd name="connsiteX1-51" fmla="*/ 2817370 w 3266038"/>
                <a:gd name="connsiteY1-52" fmla="*/ 12674 h 6877012"/>
                <a:gd name="connsiteX2-53" fmla="*/ 2860879 w 3266038"/>
                <a:gd name="connsiteY2-54" fmla="*/ 119746 h 6877012"/>
                <a:gd name="connsiteX3-55" fmla="*/ 3266038 w 3266038"/>
                <a:gd name="connsiteY3-56" fmla="*/ 2347313 h 6877012"/>
                <a:gd name="connsiteX4-57" fmla="*/ 1531474 w 3266038"/>
                <a:gd name="connsiteY4-58" fmla="*/ 6703392 h 6877012"/>
                <a:gd name="connsiteX5-59" fmla="*/ 1367103 w 3266038"/>
                <a:gd name="connsiteY5-60" fmla="*/ 6877011 h 6877012"/>
                <a:gd name="connsiteX6-61" fmla="*/ 0 w 3266038"/>
                <a:gd name="connsiteY6-62" fmla="*/ 6877012 h 6877012"/>
                <a:gd name="connsiteX7-63" fmla="*/ 14066 w 3266038"/>
                <a:gd name="connsiteY7-64" fmla="*/ 0 h 68770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66038" h="6877012">
                  <a:moveTo>
                    <a:pt x="14066" y="0"/>
                  </a:moveTo>
                  <a:lnTo>
                    <a:pt x="2817370" y="12674"/>
                  </a:lnTo>
                  <a:lnTo>
                    <a:pt x="2860879" y="119746"/>
                  </a:lnTo>
                  <a:cubicBezTo>
                    <a:pt x="3122991" y="814337"/>
                    <a:pt x="3266038" y="1564616"/>
                    <a:pt x="3266038" y="2347313"/>
                  </a:cubicBezTo>
                  <a:cubicBezTo>
                    <a:pt x="3266038" y="4024521"/>
                    <a:pt x="2609189" y="5552872"/>
                    <a:pt x="1531474" y="6703392"/>
                  </a:cubicBezTo>
                  <a:lnTo>
                    <a:pt x="1367103" y="6877011"/>
                  </a:lnTo>
                  <a:lnTo>
                    <a:pt x="0" y="6877012"/>
                  </a:lnTo>
                  <a:cubicBezTo>
                    <a:pt x="4689" y="4584675"/>
                    <a:pt x="9377" y="2292337"/>
                    <a:pt x="14066" y="0"/>
                  </a:cubicBez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 name="组合 2"/>
          <p:cNvGrpSpPr/>
          <p:nvPr userDrawn="1"/>
        </p:nvGrpSpPr>
        <p:grpSpPr>
          <a:xfrm>
            <a:off x="876329" y="1547177"/>
            <a:ext cx="2327093" cy="2685017"/>
            <a:chOff x="783" y="2435"/>
            <a:chExt cx="2535" cy="4031"/>
          </a:xfrm>
        </p:grpSpPr>
        <p:sp>
          <p:nvSpPr>
            <p:cNvPr id="23" name="Object 109"/>
            <p:cNvSpPr txBox="1"/>
            <p:nvPr userDrawn="1"/>
          </p:nvSpPr>
          <p:spPr>
            <a:xfrm>
              <a:off x="783" y="2435"/>
              <a:ext cx="2535" cy="1382"/>
            </a:xfrm>
            <a:prstGeom prst="rect">
              <a:avLst/>
            </a:prstGeom>
          </p:spPr>
          <p:txBody>
            <a:bodyPr vert="horz" rtlCol="0" anchor="t" anchorCtr="0">
              <a:noAutofit/>
            </a:bodyPr>
            <a:lstStyle/>
            <a:p>
              <a:pPr algn="ctr" defTabSz="457200">
                <a:lnSpc>
                  <a:spcPct val="10500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p>
          </p:txBody>
        </p:sp>
        <p:cxnSp>
          <p:nvCxnSpPr>
            <p:cNvPr id="24" name="直接连接符 23"/>
            <p:cNvCxnSpPr/>
            <p:nvPr userDrawn="1"/>
          </p:nvCxnSpPr>
          <p:spPr>
            <a:xfrm>
              <a:off x="1173" y="4115"/>
              <a:ext cx="17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1106" y="4412"/>
              <a:ext cx="1823" cy="2054"/>
            </a:xfrm>
            <a:prstGeom prst="rect">
              <a:avLst/>
            </a:prstGeom>
          </p:spPr>
        </p:pic>
      </p:grpSp>
      <p:sp>
        <p:nvSpPr>
          <p:cNvPr id="4" name="灯片编号占位符 5"/>
          <p:cNvSpPr>
            <a:spLocks noGrp="1"/>
          </p:cNvSpPr>
          <p:nvPr>
            <p:ph type="sldNum" sz="quarter" idx="4"/>
          </p:nvPr>
        </p:nvSpPr>
        <p:spPr>
          <a:xfrm>
            <a:off x="11044705" y="6353481"/>
            <a:ext cx="1037231" cy="342900"/>
          </a:xfrm>
          <a:prstGeom prst="rect">
            <a:avLst/>
          </a:prstGeom>
        </p:spPr>
        <p:txBody>
          <a:bodyPr vert="horz" lIns="91440" tIns="45720" rIns="91440" bIns="45720" rtlCol="0" anchor="ctr"/>
          <a:lstStyle>
            <a:lvl1pPr algn="r">
              <a:defRPr sz="2400">
                <a:solidFill>
                  <a:schemeClr val="tx1"/>
                </a:solidFill>
              </a:defRPr>
            </a:lvl1pPr>
          </a:lstStyle>
          <a:p>
            <a:fld id="{548644C6-89F0-466C-949F-E70AD72679A8}" type="slidenum">
              <a:rPr lang="zh-CN" altLang="en-US" smtClean="0"/>
              <a:t>‹#›</a:t>
            </a:fld>
            <a:endParaRPr lang="zh-CN" altLang="en-US" dirty="0"/>
          </a:p>
        </p:txBody>
      </p:sp>
    </p:spTree>
    <p:extLst>
      <p:ext uri="{BB962C8B-B14F-4D97-AF65-F5344CB8AC3E}">
        <p14:creationId xmlns:p14="http://schemas.microsoft.com/office/powerpoint/2010/main" val="372111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A62038"/>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050587" y="4054967"/>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p:cNvSpPr/>
          <p:nvPr userDrawn="1"/>
        </p:nvSpPr>
        <p:spPr>
          <a:xfrm rot="5400000" flipV="1">
            <a:off x="6076506" y="-1295995"/>
            <a:ext cx="34289" cy="16262271"/>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0" name="矩形: 圆顶角 9"/>
          <p:cNvSpPr/>
          <p:nvPr userDrawn="1"/>
        </p:nvSpPr>
        <p:spPr>
          <a:xfrm flipV="1">
            <a:off x="0" y="1"/>
            <a:ext cx="12192000" cy="1204595"/>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8" name="标题 13"/>
          <p:cNvSpPr txBox="1"/>
          <p:nvPr userDrawn="1"/>
        </p:nvSpPr>
        <p:spPr>
          <a:xfrm>
            <a:off x="9836673"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350" b="0" i="1" dirty="0"/>
              <a:t>SJTU</a:t>
            </a:r>
            <a:endParaRPr lang="zh-CN" altLang="en-US" sz="1350" b="0" i="1" dirty="0"/>
          </a:p>
        </p:txBody>
      </p:sp>
      <p:grpSp>
        <p:nvGrpSpPr>
          <p:cNvPr id="9" name="组合 8"/>
          <p:cNvGrpSpPr/>
          <p:nvPr userDrawn="1"/>
        </p:nvGrpSpPr>
        <p:grpSpPr>
          <a:xfrm>
            <a:off x="8826249" y="240662"/>
            <a:ext cx="2895851" cy="747975"/>
            <a:chOff x="1142749" y="5535283"/>
            <a:chExt cx="2895851" cy="747975"/>
          </a:xfrm>
        </p:grpSpPr>
        <p:pic>
          <p:nvPicPr>
            <p:cNvPr id="11" name="图片 10"/>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12" name="图片 1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
        <p:nvSpPr>
          <p:cNvPr id="3" name="灯片编号占位符 5"/>
          <p:cNvSpPr>
            <a:spLocks noGrp="1"/>
          </p:cNvSpPr>
          <p:nvPr>
            <p:ph type="sldNum" sz="quarter" idx="4"/>
          </p:nvPr>
        </p:nvSpPr>
        <p:spPr>
          <a:xfrm>
            <a:off x="11044705" y="6353481"/>
            <a:ext cx="1037231" cy="342900"/>
          </a:xfrm>
          <a:prstGeom prst="rect">
            <a:avLst/>
          </a:prstGeom>
        </p:spPr>
        <p:txBody>
          <a:bodyPr vert="horz" lIns="91440" tIns="45720" rIns="91440" bIns="45720" rtlCol="0" anchor="ctr"/>
          <a:lstStyle>
            <a:lvl1pPr algn="r">
              <a:defRPr sz="2400">
                <a:solidFill>
                  <a:schemeClr val="tx1"/>
                </a:solidFill>
              </a:defRPr>
            </a:lvl1pPr>
          </a:lstStyle>
          <a:p>
            <a:fld id="{548644C6-89F0-466C-949F-E70AD72679A8}" type="slidenum">
              <a:rPr lang="zh-CN" altLang="en-US" smtClean="0"/>
              <a:t>‹#›</a:t>
            </a:fld>
            <a:endParaRPr lang="zh-CN" altLang="en-US" dirty="0"/>
          </a:p>
        </p:txBody>
      </p:sp>
    </p:spTree>
    <p:extLst>
      <p:ext uri="{BB962C8B-B14F-4D97-AF65-F5344CB8AC3E}">
        <p14:creationId xmlns:p14="http://schemas.microsoft.com/office/powerpoint/2010/main" val="26849451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5010468" y="-1357736"/>
            <a:ext cx="873125" cy="10907607"/>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5467033" y="-2884064"/>
            <a:ext cx="1260475" cy="12191153"/>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508721" y="286491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pic>
        <p:nvPicPr>
          <p:cNvPr id="11" name="图片 10"/>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10482581" y="2581276"/>
            <a:ext cx="1543473" cy="1260475"/>
          </a:xfrm>
          <a:prstGeom prst="rect">
            <a:avLst/>
          </a:prstGeom>
        </p:spPr>
      </p:pic>
      <p:sp>
        <p:nvSpPr>
          <p:cNvPr id="2" name="灯片编号占位符 5"/>
          <p:cNvSpPr>
            <a:spLocks noGrp="1"/>
          </p:cNvSpPr>
          <p:nvPr>
            <p:ph type="sldNum" sz="quarter" idx="4"/>
          </p:nvPr>
        </p:nvSpPr>
        <p:spPr>
          <a:xfrm>
            <a:off x="11044705" y="6353481"/>
            <a:ext cx="1037231" cy="342900"/>
          </a:xfrm>
          <a:prstGeom prst="rect">
            <a:avLst/>
          </a:prstGeom>
        </p:spPr>
        <p:txBody>
          <a:bodyPr vert="horz" lIns="91440" tIns="45720" rIns="91440" bIns="45720" rtlCol="0" anchor="ctr"/>
          <a:lstStyle>
            <a:lvl1pPr algn="r">
              <a:defRPr sz="2400">
                <a:solidFill>
                  <a:schemeClr val="tx1"/>
                </a:solidFill>
              </a:defRPr>
            </a:lvl1pPr>
          </a:lstStyle>
          <a:p>
            <a:fld id="{548644C6-89F0-466C-949F-E70AD72679A8}" type="slidenum">
              <a:rPr lang="zh-CN" altLang="en-US" smtClean="0"/>
              <a:t>‹#›</a:t>
            </a:fld>
            <a:endParaRPr lang="zh-CN" altLang="en-US" dirty="0"/>
          </a:p>
        </p:txBody>
      </p:sp>
    </p:spTree>
    <p:extLst>
      <p:ext uri="{BB962C8B-B14F-4D97-AF65-F5344CB8AC3E}">
        <p14:creationId xmlns:p14="http://schemas.microsoft.com/office/powerpoint/2010/main" val="22204395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2" y="1216449"/>
            <a:ext cx="10468729" cy="775349"/>
          </a:xfrm>
          <a:prstGeom prst="rect">
            <a:avLst/>
          </a:prstGeom>
          <a:noFill/>
          <a:effectLst/>
        </p:spPr>
        <p:txBody>
          <a:bodyPr anchor="ctr"/>
          <a:lstStyle>
            <a:lvl1pPr algn="l">
              <a:defRPr sz="4400" b="1" spc="300">
                <a:solidFill>
                  <a:srgbClr val="A62038"/>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418472" y="2746675"/>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p:cNvCxnSpPr/>
          <p:nvPr userDrawn="1"/>
        </p:nvCxnSpPr>
        <p:spPr>
          <a:xfrm>
            <a:off x="1418471" y="2344233"/>
            <a:ext cx="955432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1690362" y="3070011"/>
            <a:ext cx="4362854" cy="982135"/>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0"/>
                    </a14:imgEffect>
                  </a14:imgLayer>
                </a14:imgProps>
              </a:ext>
              <a:ext uri="{28A0092B-C50C-407E-A947-70E740481C1C}">
                <a14:useLocalDpi xmlns:a14="http://schemas.microsoft.com/office/drawing/2010/main" val="0"/>
              </a:ext>
            </a:extLst>
          </a:blip>
          <a:srcRect l="2346" r="68249"/>
          <a:stretch>
            <a:fillRect/>
          </a:stretch>
        </p:blipFill>
        <p:spPr>
          <a:xfrm>
            <a:off x="123614" y="748665"/>
            <a:ext cx="734060" cy="631190"/>
          </a:xfrm>
          <a:prstGeom prst="rect">
            <a:avLst/>
          </a:prstGeom>
        </p:spPr>
      </p:pic>
      <p:sp>
        <p:nvSpPr>
          <p:cNvPr id="2" name="灯片编号占位符 5"/>
          <p:cNvSpPr>
            <a:spLocks noGrp="1"/>
          </p:cNvSpPr>
          <p:nvPr>
            <p:ph type="sldNum" sz="quarter" idx="4"/>
          </p:nvPr>
        </p:nvSpPr>
        <p:spPr>
          <a:xfrm>
            <a:off x="11044705" y="6353481"/>
            <a:ext cx="1037231" cy="342900"/>
          </a:xfrm>
          <a:prstGeom prst="rect">
            <a:avLst/>
          </a:prstGeom>
        </p:spPr>
        <p:txBody>
          <a:bodyPr vert="horz" lIns="91440" tIns="45720" rIns="91440" bIns="45720" rtlCol="0" anchor="ctr"/>
          <a:lstStyle>
            <a:lvl1pPr algn="r">
              <a:defRPr sz="2400">
                <a:solidFill>
                  <a:schemeClr val="tx1"/>
                </a:solidFill>
              </a:defRPr>
            </a:lvl1pPr>
          </a:lstStyle>
          <a:p>
            <a:fld id="{548644C6-89F0-466C-949F-E70AD72679A8}" type="slidenum">
              <a:rPr lang="zh-CN" altLang="en-US" smtClean="0"/>
              <a:t>‹#›</a:t>
            </a:fld>
            <a:endParaRPr lang="zh-CN" altLang="en-US" dirty="0"/>
          </a:p>
        </p:txBody>
      </p:sp>
    </p:spTree>
    <p:extLst>
      <p:ext uri="{BB962C8B-B14F-4D97-AF65-F5344CB8AC3E}">
        <p14:creationId xmlns:p14="http://schemas.microsoft.com/office/powerpoint/2010/main" val="1751581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7" y="1498601"/>
            <a:ext cx="10399555" cy="4286377"/>
          </a:xfrm>
          <a:prstGeom prst="rect">
            <a:avLst/>
          </a:prstGeom>
        </p:spPr>
        <p:txBody>
          <a:bodyPr/>
          <a:lstStyle>
            <a:lvl1pPr marL="363855" indent="-363855">
              <a:lnSpc>
                <a:spcPct val="130000"/>
              </a:lnSpc>
              <a:buClr>
                <a:srgbClr val="A62038"/>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A62038"/>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A62038"/>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p:cNvSpPr/>
          <p:nvPr userDrawn="1"/>
        </p:nvSpPr>
        <p:spPr>
          <a:xfrm flipV="1">
            <a:off x="971883" y="1163586"/>
            <a:ext cx="1155300" cy="68568"/>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剪去单角 9"/>
          <p:cNvSpPr/>
          <p:nvPr userDrawn="1"/>
        </p:nvSpPr>
        <p:spPr>
          <a:xfrm rot="5400000" flipV="1">
            <a:off x="6038491" y="-1346684"/>
            <a:ext cx="110323" cy="16262271"/>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5" name="平行四边形 1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userDrawn="1"/>
        </p:nvSpPr>
        <p:spPr>
          <a:xfrm>
            <a:off x="996225" y="6663471"/>
            <a:ext cx="756938" cy="219291"/>
          </a:xfrm>
          <a:prstGeom prst="rect">
            <a:avLst/>
          </a:prstGeom>
        </p:spPr>
        <p:txBody>
          <a:bodyPr wrap="none">
            <a:spAutoFit/>
          </a:bodyPr>
          <a:lstStyle/>
          <a:p>
            <a:pPr lvl="0" algn="dist"/>
            <a:r>
              <a:rPr lang="en-US" altLang="zh-CN" sz="825" b="0" i="1" spc="600" dirty="0">
                <a:solidFill>
                  <a:schemeClr val="bg1"/>
                </a:solidFill>
                <a:effectLst>
                  <a:outerShdw blurRad="38100" dist="38100" dir="2700000" algn="tl">
                    <a:srgbClr val="000000">
                      <a:alpha val="43137"/>
                    </a:srgbClr>
                  </a:outerShdw>
                </a:effectLst>
              </a:rPr>
              <a:t>SJTU</a:t>
            </a:r>
            <a:endParaRPr lang="zh-CN" altLang="en-US" sz="825" b="0" i="1" spc="600" dirty="0">
              <a:solidFill>
                <a:schemeClr val="bg1"/>
              </a:solidFill>
              <a:effectLst>
                <a:outerShdw blurRad="38100" dist="38100" dir="2700000" algn="tl">
                  <a:srgbClr val="000000">
                    <a:alpha val="43137"/>
                  </a:srgbClr>
                </a:outerShdw>
              </a:effectLst>
            </a:endParaRPr>
          </a:p>
        </p:txBody>
      </p:sp>
      <p:sp>
        <p:nvSpPr>
          <p:cNvPr id="2" name="灯片编号占位符 5"/>
          <p:cNvSpPr>
            <a:spLocks noGrp="1"/>
          </p:cNvSpPr>
          <p:nvPr>
            <p:ph type="sldNum" sz="quarter" idx="4"/>
          </p:nvPr>
        </p:nvSpPr>
        <p:spPr>
          <a:xfrm>
            <a:off x="11044705" y="6353481"/>
            <a:ext cx="1037231" cy="342900"/>
          </a:xfrm>
          <a:prstGeom prst="rect">
            <a:avLst/>
          </a:prstGeom>
        </p:spPr>
        <p:txBody>
          <a:bodyPr vert="horz" lIns="91440" tIns="45720" rIns="91440" bIns="45720" rtlCol="0" anchor="ctr"/>
          <a:lstStyle>
            <a:lvl1pPr algn="r">
              <a:defRPr sz="2400">
                <a:solidFill>
                  <a:schemeClr val="tx1"/>
                </a:solidFill>
              </a:defRPr>
            </a:lvl1pPr>
          </a:lstStyle>
          <a:p>
            <a:fld id="{548644C6-89F0-466C-949F-E70AD72679A8}" type="slidenum">
              <a:rPr lang="zh-CN" altLang="en-US" smtClean="0"/>
              <a:t>‹#›</a:t>
            </a:fld>
            <a:endParaRPr lang="zh-CN" altLang="en-US" dirty="0"/>
          </a:p>
        </p:txBody>
      </p:sp>
    </p:spTree>
    <p:extLst>
      <p:ext uri="{BB962C8B-B14F-4D97-AF65-F5344CB8AC3E}">
        <p14:creationId xmlns:p14="http://schemas.microsoft.com/office/powerpoint/2010/main" val="8862381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7" y="1498601"/>
            <a:ext cx="10399555" cy="4286377"/>
          </a:xfrm>
          <a:prstGeom prst="rect">
            <a:avLst/>
          </a:prstGeom>
        </p:spPr>
        <p:txBody>
          <a:bodyPr/>
          <a:lstStyle>
            <a:lvl1pPr marL="363855" indent="-363855">
              <a:lnSpc>
                <a:spcPct val="130000"/>
              </a:lnSpc>
              <a:buClr>
                <a:srgbClr val="A62038"/>
              </a:buClr>
              <a:buFont typeface="Arial" panose="020B0604020202020204" pitchFamily="34" charset="0"/>
              <a:buChar char="•"/>
              <a:defRPr lang="zh-CN" altLang="en-US" sz="2400" b="1" kern="1200" spc="300" dirty="0" smtClean="0">
                <a:solidFill>
                  <a:schemeClr val="tx1">
                    <a:lumMod val="75000"/>
                    <a:lumOff val="25000"/>
                  </a:schemeClr>
                </a:solidFill>
                <a:latin typeface="+mn-lt"/>
                <a:ea typeface="+mn-ea"/>
                <a:cs typeface="+mn-cs"/>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A62038"/>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A62038"/>
              </a:buClr>
              <a:buFont typeface="Arial" panose="020B0604020202020204" pitchFamily="34" charset="0"/>
              <a:buChar char="•"/>
              <a:defRPr sz="1400" spc="300">
                <a:solidFill>
                  <a:schemeClr val="tx1">
                    <a:lumMod val="50000"/>
                    <a:lumOff val="50000"/>
                  </a:schemeClr>
                </a:solidFill>
              </a:defRPr>
            </a:lvl5pPr>
          </a:lstStyle>
          <a:p>
            <a:pPr marL="363855" lvl="0" indent="-363855" algn="l" defTabSz="914400" rtl="0" eaLnBrk="1" latinLnBrk="0" hangingPunct="1">
              <a:lnSpc>
                <a:spcPct val="130000"/>
              </a:lnSpc>
              <a:spcBef>
                <a:spcPts val="1000"/>
              </a:spcBef>
              <a:buClr>
                <a:srgbClr val="A62038"/>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剪去单角 8"/>
          <p:cNvSpPr/>
          <p:nvPr userDrawn="1"/>
        </p:nvSpPr>
        <p:spPr>
          <a:xfrm rot="5400000" flipV="1">
            <a:off x="6038491" y="-1346684"/>
            <a:ext cx="110323" cy="16262271"/>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2" name="平行四边形 11"/>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userDrawn="1"/>
        </p:nvSpPr>
        <p:spPr>
          <a:xfrm>
            <a:off x="996225" y="6663471"/>
            <a:ext cx="756938" cy="219291"/>
          </a:xfrm>
          <a:prstGeom prst="rect">
            <a:avLst/>
          </a:prstGeom>
        </p:spPr>
        <p:txBody>
          <a:bodyPr wrap="none">
            <a:spAutoFit/>
          </a:bodyPr>
          <a:lstStyle/>
          <a:p>
            <a:pPr lvl="0" algn="dist"/>
            <a:r>
              <a:rPr lang="en-US" altLang="zh-CN" sz="825" b="0" i="1" spc="600" dirty="0">
                <a:solidFill>
                  <a:schemeClr val="bg1"/>
                </a:solidFill>
                <a:effectLst>
                  <a:outerShdw blurRad="38100" dist="38100" dir="2700000" algn="tl">
                    <a:srgbClr val="000000">
                      <a:alpha val="43137"/>
                    </a:srgbClr>
                  </a:outerShdw>
                </a:effectLst>
              </a:rPr>
              <a:t>SJTU</a:t>
            </a:r>
            <a:endParaRPr lang="zh-CN" altLang="en-US" sz="825" b="0" i="1" spc="600" dirty="0">
              <a:solidFill>
                <a:schemeClr val="bg1"/>
              </a:solidFill>
              <a:effectLst>
                <a:outerShdw blurRad="38100" dist="38100" dir="2700000" algn="tl">
                  <a:srgbClr val="000000">
                    <a:alpha val="43137"/>
                  </a:srgbClr>
                </a:outerShdw>
              </a:effectLst>
            </a:endParaRPr>
          </a:p>
        </p:txBody>
      </p:sp>
      <p:sp>
        <p:nvSpPr>
          <p:cNvPr id="2" name="灯片编号占位符 5"/>
          <p:cNvSpPr>
            <a:spLocks noGrp="1"/>
          </p:cNvSpPr>
          <p:nvPr>
            <p:ph type="sldNum" sz="quarter" idx="4"/>
          </p:nvPr>
        </p:nvSpPr>
        <p:spPr>
          <a:xfrm>
            <a:off x="11044705" y="6353481"/>
            <a:ext cx="1037231" cy="342900"/>
          </a:xfrm>
          <a:prstGeom prst="rect">
            <a:avLst/>
          </a:prstGeom>
        </p:spPr>
        <p:txBody>
          <a:bodyPr vert="horz" lIns="91440" tIns="45720" rIns="91440" bIns="45720" rtlCol="0" anchor="ctr"/>
          <a:lstStyle>
            <a:lvl1pPr algn="r">
              <a:defRPr sz="2400">
                <a:solidFill>
                  <a:schemeClr val="tx1"/>
                </a:solidFill>
              </a:defRPr>
            </a:lvl1pPr>
          </a:lstStyle>
          <a:p>
            <a:fld id="{548644C6-89F0-466C-949F-E70AD72679A8}" type="slidenum">
              <a:rPr lang="zh-CN" altLang="en-US" smtClean="0"/>
              <a:t>‹#›</a:t>
            </a:fld>
            <a:endParaRPr lang="zh-CN" altLang="en-US" dirty="0"/>
          </a:p>
        </p:txBody>
      </p:sp>
    </p:spTree>
    <p:extLst>
      <p:ext uri="{BB962C8B-B14F-4D97-AF65-F5344CB8AC3E}">
        <p14:creationId xmlns:p14="http://schemas.microsoft.com/office/powerpoint/2010/main" val="20692616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其他常规样式（1）">
    <p:spTree>
      <p:nvGrpSpPr>
        <p:cNvPr id="1" name=""/>
        <p:cNvGrpSpPr/>
        <p:nvPr/>
      </p:nvGrpSpPr>
      <p:grpSpPr>
        <a:xfrm>
          <a:off x="0" y="0"/>
          <a:ext cx="0" cy="0"/>
          <a:chOff x="0" y="0"/>
          <a:chExt cx="0" cy="0"/>
        </a:xfrm>
      </p:grpSpPr>
      <p:sp>
        <p:nvSpPr>
          <p:cNvPr id="18" name="平行四边形 17"/>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文本占位符 31"/>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7" name="文本占位符 16"/>
          <p:cNvSpPr>
            <a:spLocks noGrp="1"/>
          </p:cNvSpPr>
          <p:nvPr>
            <p:ph type="body" sz="quarter" idx="14" hasCustomPrompt="1"/>
          </p:nvPr>
        </p:nvSpPr>
        <p:spPr>
          <a:xfrm>
            <a:off x="537677" y="1190091"/>
            <a:ext cx="11174255" cy="4765791"/>
          </a:xfrm>
          <a:prstGeom prst="rect">
            <a:avLst/>
          </a:prstGeom>
        </p:spPr>
        <p:txBody>
          <a:bodyPr/>
          <a:lstStyle>
            <a:lvl1pPr marL="342900" indent="-342900">
              <a:lnSpc>
                <a:spcPct val="130000"/>
              </a:lnSpc>
              <a:buClr>
                <a:schemeClr val="accent1">
                  <a:lumMod val="75000"/>
                </a:schemeClr>
              </a:buClr>
              <a:buFont typeface="Wingdings" panose="05000000000000000000" pitchFamily="2" charset="2"/>
              <a:buChar char="p"/>
              <a:defRPr sz="2400" b="1" spc="300">
                <a:solidFill>
                  <a:schemeClr val="accent2">
                    <a:lumMod val="50000"/>
                  </a:schemeClr>
                </a:solidFill>
              </a:defRPr>
            </a:lvl1pPr>
            <a:lvl2pPr marL="685800" indent="-228600">
              <a:lnSpc>
                <a:spcPct val="130000"/>
              </a:lnSpc>
              <a:buClr>
                <a:schemeClr val="accent1">
                  <a:lumMod val="60000"/>
                  <a:lumOff val="40000"/>
                </a:schemeClr>
              </a:buClr>
              <a:buFont typeface="Arial" panose="020B0604020202020204" pitchFamily="34" charset="0"/>
              <a:buChar char="•"/>
              <a:defRPr sz="2400" spc="300">
                <a:solidFill>
                  <a:schemeClr val="accent2">
                    <a:lumMod val="50000"/>
                  </a:schemeClr>
                </a:solidFill>
              </a:defRPr>
            </a:lvl2pPr>
            <a:lvl3pPr marL="1143000" indent="-228600">
              <a:lnSpc>
                <a:spcPct val="130000"/>
              </a:lnSpc>
              <a:buClr>
                <a:schemeClr val="accent1">
                  <a:lumMod val="60000"/>
                  <a:lumOff val="40000"/>
                </a:schemeClr>
              </a:buClr>
              <a:buFont typeface="Arial" panose="020B0604020202020204" pitchFamily="34" charset="0"/>
              <a:buChar char="•"/>
              <a:defRPr sz="2000" spc="300">
                <a:solidFill>
                  <a:schemeClr val="accent2">
                    <a:lumMod val="50000"/>
                  </a:schemeClr>
                </a:solidFill>
              </a:defRPr>
            </a:lvl3pPr>
            <a:lvl4pPr marL="16002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4pPr>
            <a:lvl5pPr marL="20574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等腰三角形 12"/>
          <p:cNvSpPr/>
          <p:nvPr userDrawn="1"/>
        </p:nvSpPr>
        <p:spPr>
          <a:xfrm rot="5400000">
            <a:off x="213384" y="331410"/>
            <a:ext cx="322490" cy="186267"/>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9299011" y="144759"/>
            <a:ext cx="2626311" cy="455772"/>
          </a:xfrm>
          <a:prstGeom prst="rect">
            <a:avLst/>
          </a:prstGeom>
        </p:spPr>
      </p:pic>
      <p:sp>
        <p:nvSpPr>
          <p:cNvPr id="10" name="矩形: 剪去单角 9"/>
          <p:cNvSpPr/>
          <p:nvPr userDrawn="1"/>
        </p:nvSpPr>
        <p:spPr>
          <a:xfrm rot="5400000" flipV="1">
            <a:off x="6038491" y="-1346684"/>
            <a:ext cx="110323" cy="16262271"/>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1" name="平行四边形 10"/>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996225" y="6663471"/>
            <a:ext cx="756938" cy="219291"/>
          </a:xfrm>
          <a:prstGeom prst="rect">
            <a:avLst/>
          </a:prstGeom>
        </p:spPr>
        <p:txBody>
          <a:bodyPr wrap="none">
            <a:spAutoFit/>
          </a:bodyPr>
          <a:lstStyle/>
          <a:p>
            <a:pPr lvl="0" algn="dist"/>
            <a:r>
              <a:rPr lang="en-US" altLang="zh-CN" sz="825" b="0" i="1" spc="600" dirty="0">
                <a:solidFill>
                  <a:schemeClr val="bg1"/>
                </a:solidFill>
                <a:effectLst>
                  <a:outerShdw blurRad="38100" dist="38100" dir="2700000" algn="tl">
                    <a:srgbClr val="000000">
                      <a:alpha val="43137"/>
                    </a:srgbClr>
                  </a:outerShdw>
                </a:effectLst>
              </a:rPr>
              <a:t>SJTU</a:t>
            </a:r>
            <a:endParaRPr lang="zh-CN" altLang="en-US" sz="825" b="0" i="1" spc="600" dirty="0">
              <a:solidFill>
                <a:schemeClr val="bg1"/>
              </a:solidFill>
              <a:effectLst>
                <a:outerShdw blurRad="38100" dist="38100" dir="2700000" algn="tl">
                  <a:srgbClr val="000000">
                    <a:alpha val="43137"/>
                  </a:srgbClr>
                </a:outerShdw>
              </a:effectLst>
            </a:endParaRPr>
          </a:p>
        </p:txBody>
      </p:sp>
      <p:sp>
        <p:nvSpPr>
          <p:cNvPr id="9" name="灯片编号占位符 5"/>
          <p:cNvSpPr>
            <a:spLocks noGrp="1"/>
          </p:cNvSpPr>
          <p:nvPr>
            <p:ph type="sldNum" sz="quarter" idx="4"/>
          </p:nvPr>
        </p:nvSpPr>
        <p:spPr>
          <a:xfrm>
            <a:off x="11044705" y="6353481"/>
            <a:ext cx="1037231" cy="342900"/>
          </a:xfrm>
          <a:prstGeom prst="rect">
            <a:avLst/>
          </a:prstGeom>
        </p:spPr>
        <p:txBody>
          <a:bodyPr vert="horz" lIns="91440" tIns="45720" rIns="91440" bIns="45720" rtlCol="0" anchor="ctr"/>
          <a:lstStyle>
            <a:lvl1pPr algn="r">
              <a:defRPr sz="2400">
                <a:solidFill>
                  <a:schemeClr val="tx1"/>
                </a:solidFill>
              </a:defRPr>
            </a:lvl1pPr>
          </a:lstStyle>
          <a:p>
            <a:fld id="{548644C6-89F0-466C-949F-E70AD72679A8}" type="slidenum">
              <a:rPr lang="zh-CN" altLang="en-US" smtClean="0"/>
              <a:t>‹#›</a:t>
            </a:fld>
            <a:endParaRPr lang="zh-CN" altLang="en-US" dirty="0"/>
          </a:p>
        </p:txBody>
      </p:sp>
    </p:spTree>
    <p:extLst>
      <p:ext uri="{BB962C8B-B14F-4D97-AF65-F5344CB8AC3E}">
        <p14:creationId xmlns:p14="http://schemas.microsoft.com/office/powerpoint/2010/main" val="20093220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其他常规样式（2）">
    <p:spTree>
      <p:nvGrpSpPr>
        <p:cNvPr id="1" name=""/>
        <p:cNvGrpSpPr/>
        <p:nvPr/>
      </p:nvGrpSpPr>
      <p:grpSpPr>
        <a:xfrm>
          <a:off x="0" y="0"/>
          <a:ext cx="0" cy="0"/>
          <a:chOff x="0" y="0"/>
          <a:chExt cx="0" cy="0"/>
        </a:xfrm>
      </p:grpSpPr>
      <p:sp>
        <p:nvSpPr>
          <p:cNvPr id="12" name="平行四边形 11"/>
          <p:cNvSpPr/>
          <p:nvPr userDrawn="1"/>
        </p:nvSpPr>
        <p:spPr>
          <a:xfrm>
            <a:off x="734072" y="813696"/>
            <a:ext cx="10815273" cy="126607"/>
          </a:xfrm>
          <a:custGeom>
            <a:avLst/>
            <a:gdLst>
              <a:gd name="connsiteX0" fmla="*/ 0 w 10815273"/>
              <a:gd name="connsiteY0" fmla="*/ 126607 h 126607"/>
              <a:gd name="connsiteX1" fmla="*/ 45838 w 10815273"/>
              <a:gd name="connsiteY1" fmla="*/ 0 h 126607"/>
              <a:gd name="connsiteX2" fmla="*/ 10815273 w 10815273"/>
              <a:gd name="connsiteY2" fmla="*/ 0 h 126607"/>
              <a:gd name="connsiteX3" fmla="*/ 10769435 w 10815273"/>
              <a:gd name="connsiteY3" fmla="*/ 126607 h 126607"/>
              <a:gd name="connsiteX4" fmla="*/ 0 w 10815273"/>
              <a:gd name="connsiteY4" fmla="*/ 126607 h 126607"/>
              <a:gd name="connsiteX0-1" fmla="*/ 0 w 10815273"/>
              <a:gd name="connsiteY0-2" fmla="*/ 126607 h 126607"/>
              <a:gd name="connsiteX1-3" fmla="*/ 45838 w 10815273"/>
              <a:gd name="connsiteY1-4" fmla="*/ 0 h 126607"/>
              <a:gd name="connsiteX2-5" fmla="*/ 10815273 w 10815273"/>
              <a:gd name="connsiteY2-6" fmla="*/ 0 h 126607"/>
              <a:gd name="connsiteX3-7" fmla="*/ 10762291 w 10815273"/>
              <a:gd name="connsiteY3-8" fmla="*/ 126607 h 126607"/>
              <a:gd name="connsiteX4-9" fmla="*/ 0 w 10815273"/>
              <a:gd name="connsiteY4-10" fmla="*/ 126607 h 1266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15273" h="126607">
                <a:moveTo>
                  <a:pt x="0" y="126607"/>
                </a:moveTo>
                <a:lnTo>
                  <a:pt x="45838" y="0"/>
                </a:lnTo>
                <a:lnTo>
                  <a:pt x="10815273" y="0"/>
                </a:lnTo>
                <a:lnTo>
                  <a:pt x="10762291" y="126607"/>
                </a:lnTo>
                <a:lnTo>
                  <a:pt x="0" y="126607"/>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812695" y="266963"/>
            <a:ext cx="10555568" cy="557346"/>
          </a:xfrm>
        </p:spPr>
        <p:txBody>
          <a:bodyPr anchor="ctr">
            <a:normAutofit/>
          </a:bodyPr>
          <a:lstStyle>
            <a:lvl1pPr>
              <a:lnSpc>
                <a:spcPct val="100000"/>
              </a:lnSpc>
              <a:defRPr kumimoji="1" lang="zh-CN" altLang="en-US" sz="3200" b="1" kern="1200" dirty="0">
                <a:solidFill>
                  <a:srgbClr val="A62038"/>
                </a:solidFill>
                <a:latin typeface="Book Antiqua" panose="02040602050305030304" charset="0"/>
                <a:ea typeface="微软雅黑" panose="020B0503020204020204" pitchFamily="34" charset="-122"/>
                <a:cs typeface="黑体" panose="02010609060101010101" charset="-122"/>
              </a:defRPr>
            </a:lvl1pPr>
          </a:lstStyle>
          <a:p>
            <a:r>
              <a:rPr lang="zh-CN" altLang="en-US" dirty="0"/>
              <a:t>单击此处编辑母版标题样式</a:t>
            </a:r>
          </a:p>
        </p:txBody>
      </p:sp>
      <p:sp>
        <p:nvSpPr>
          <p:cNvPr id="19" name="矩形 18"/>
          <p:cNvSpPr/>
          <p:nvPr/>
        </p:nvSpPr>
        <p:spPr>
          <a:xfrm>
            <a:off x="612639" y="266585"/>
            <a:ext cx="68533" cy="733681"/>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3" name="平行四边形 13"/>
          <p:cNvSpPr/>
          <p:nvPr userDrawn="1"/>
        </p:nvSpPr>
        <p:spPr>
          <a:xfrm rot="16200000" flipV="1">
            <a:off x="428074" y="602944"/>
            <a:ext cx="550260" cy="60957"/>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1" fmla="*/ 0 w 774027"/>
              <a:gd name="connsiteY0-2" fmla="*/ 81259 h 81259"/>
              <a:gd name="connsiteX1-3" fmla="*/ 121596 w 774027"/>
              <a:gd name="connsiteY1-4" fmla="*/ 0 h 81259"/>
              <a:gd name="connsiteX2-5" fmla="*/ 771798 w 774027"/>
              <a:gd name="connsiteY2-6" fmla="*/ 0 h 81259"/>
              <a:gd name="connsiteX3-7" fmla="*/ 774027 w 774027"/>
              <a:gd name="connsiteY3-8" fmla="*/ 80068 h 81259"/>
              <a:gd name="connsiteX4-9" fmla="*/ 0 w 774027"/>
              <a:gd name="connsiteY4-10" fmla="*/ 81259 h 81259"/>
              <a:gd name="connsiteX0-11" fmla="*/ 0 w 772836"/>
              <a:gd name="connsiteY0-12" fmla="*/ 81259 h 81259"/>
              <a:gd name="connsiteX1-13" fmla="*/ 121596 w 772836"/>
              <a:gd name="connsiteY1-14" fmla="*/ 0 h 81259"/>
              <a:gd name="connsiteX2-15" fmla="*/ 771798 w 772836"/>
              <a:gd name="connsiteY2-16" fmla="*/ 0 h 81259"/>
              <a:gd name="connsiteX3-17" fmla="*/ 772836 w 772836"/>
              <a:gd name="connsiteY3-18" fmla="*/ 81258 h 81259"/>
              <a:gd name="connsiteX4-19" fmla="*/ 0 w 772836"/>
              <a:gd name="connsiteY4-20" fmla="*/ 81259 h 81259"/>
              <a:gd name="connsiteX0-21" fmla="*/ 0 w 772836"/>
              <a:gd name="connsiteY0-22" fmla="*/ 81260 h 81260"/>
              <a:gd name="connsiteX1-23" fmla="*/ 121596 w 772836"/>
              <a:gd name="connsiteY1-24" fmla="*/ 1 h 81260"/>
              <a:gd name="connsiteX2-25" fmla="*/ 740004 w 772836"/>
              <a:gd name="connsiteY2-26" fmla="*/ 0 h 81260"/>
              <a:gd name="connsiteX3-27" fmla="*/ 772836 w 772836"/>
              <a:gd name="connsiteY3-28" fmla="*/ 81259 h 81260"/>
              <a:gd name="connsiteX4-29" fmla="*/ 0 w 772836"/>
              <a:gd name="connsiteY4-30" fmla="*/ 81260 h 81260"/>
              <a:gd name="connsiteX0-31" fmla="*/ 0 w 772836"/>
              <a:gd name="connsiteY0-32" fmla="*/ 81260 h 81260"/>
              <a:gd name="connsiteX1-33" fmla="*/ 117680 w 772836"/>
              <a:gd name="connsiteY1-34" fmla="*/ 1 h 81260"/>
              <a:gd name="connsiteX2-35" fmla="*/ 740004 w 772836"/>
              <a:gd name="connsiteY2-36" fmla="*/ 0 h 81260"/>
              <a:gd name="connsiteX3-37" fmla="*/ 772836 w 772836"/>
              <a:gd name="connsiteY3-38" fmla="*/ 81259 h 81260"/>
              <a:gd name="connsiteX4-39" fmla="*/ 0 w 772836"/>
              <a:gd name="connsiteY4-40" fmla="*/ 81260 h 81260"/>
              <a:gd name="connsiteX0-41" fmla="*/ 0 w 772836"/>
              <a:gd name="connsiteY0-42" fmla="*/ 81258 h 81258"/>
              <a:gd name="connsiteX1-43" fmla="*/ 117680 w 772836"/>
              <a:gd name="connsiteY1-44" fmla="*/ -1 h 81258"/>
              <a:gd name="connsiteX2-45" fmla="*/ 732479 w 772836"/>
              <a:gd name="connsiteY2-46" fmla="*/ 8457 h 81258"/>
              <a:gd name="connsiteX3-47" fmla="*/ 772836 w 772836"/>
              <a:gd name="connsiteY3-48" fmla="*/ 81257 h 81258"/>
              <a:gd name="connsiteX4-49" fmla="*/ 0 w 772836"/>
              <a:gd name="connsiteY4-50" fmla="*/ 81258 h 81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2836" h="81258">
                <a:moveTo>
                  <a:pt x="0" y="81258"/>
                </a:moveTo>
                <a:lnTo>
                  <a:pt x="117680" y="-1"/>
                </a:lnTo>
                <a:lnTo>
                  <a:pt x="732479" y="8457"/>
                </a:lnTo>
                <a:lnTo>
                  <a:pt x="772836" y="81257"/>
                </a:lnTo>
                <a:lnTo>
                  <a:pt x="0" y="8125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平行四边形 13"/>
          <p:cNvSpPr/>
          <p:nvPr userDrawn="1"/>
        </p:nvSpPr>
        <p:spPr>
          <a:xfrm rot="16200000" flipV="1">
            <a:off x="503634" y="576698"/>
            <a:ext cx="465975" cy="60959"/>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1" fmla="*/ 0 w 774027"/>
              <a:gd name="connsiteY0-2" fmla="*/ 81259 h 81259"/>
              <a:gd name="connsiteX1-3" fmla="*/ 121596 w 774027"/>
              <a:gd name="connsiteY1-4" fmla="*/ 0 h 81259"/>
              <a:gd name="connsiteX2-5" fmla="*/ 771798 w 774027"/>
              <a:gd name="connsiteY2-6" fmla="*/ 0 h 81259"/>
              <a:gd name="connsiteX3-7" fmla="*/ 774027 w 774027"/>
              <a:gd name="connsiteY3-8" fmla="*/ 80068 h 81259"/>
              <a:gd name="connsiteX4-9" fmla="*/ 0 w 774027"/>
              <a:gd name="connsiteY4-10" fmla="*/ 81259 h 81259"/>
              <a:gd name="connsiteX0-11" fmla="*/ 0 w 772836"/>
              <a:gd name="connsiteY0-12" fmla="*/ 81259 h 81259"/>
              <a:gd name="connsiteX1-13" fmla="*/ 121596 w 772836"/>
              <a:gd name="connsiteY1-14" fmla="*/ 0 h 81259"/>
              <a:gd name="connsiteX2-15" fmla="*/ 771798 w 772836"/>
              <a:gd name="connsiteY2-16" fmla="*/ 0 h 81259"/>
              <a:gd name="connsiteX3-17" fmla="*/ 772836 w 772836"/>
              <a:gd name="connsiteY3-18" fmla="*/ 81258 h 81259"/>
              <a:gd name="connsiteX4-19" fmla="*/ 0 w 772836"/>
              <a:gd name="connsiteY4-20" fmla="*/ 81259 h 81259"/>
              <a:gd name="connsiteX0-21" fmla="*/ 0 w 772836"/>
              <a:gd name="connsiteY0-22" fmla="*/ 81260 h 81260"/>
              <a:gd name="connsiteX1-23" fmla="*/ 121596 w 772836"/>
              <a:gd name="connsiteY1-24" fmla="*/ 1 h 81260"/>
              <a:gd name="connsiteX2-25" fmla="*/ 740004 w 772836"/>
              <a:gd name="connsiteY2-26" fmla="*/ 0 h 81260"/>
              <a:gd name="connsiteX3-27" fmla="*/ 772836 w 772836"/>
              <a:gd name="connsiteY3-28" fmla="*/ 81259 h 81260"/>
              <a:gd name="connsiteX4-29" fmla="*/ 0 w 772836"/>
              <a:gd name="connsiteY4-30" fmla="*/ 81260 h 81260"/>
              <a:gd name="connsiteX0-31" fmla="*/ 0 w 772836"/>
              <a:gd name="connsiteY0-32" fmla="*/ 85126 h 85126"/>
              <a:gd name="connsiteX1-33" fmla="*/ 166847 w 772836"/>
              <a:gd name="connsiteY1-34" fmla="*/ 0 h 85126"/>
              <a:gd name="connsiteX2-35" fmla="*/ 740004 w 772836"/>
              <a:gd name="connsiteY2-36" fmla="*/ 3866 h 85126"/>
              <a:gd name="connsiteX3-37" fmla="*/ 772836 w 772836"/>
              <a:gd name="connsiteY3-38" fmla="*/ 85125 h 85126"/>
              <a:gd name="connsiteX4-39" fmla="*/ 0 w 772836"/>
              <a:gd name="connsiteY4-40" fmla="*/ 85126 h 85126"/>
              <a:gd name="connsiteX0-41" fmla="*/ 0 w 780109"/>
              <a:gd name="connsiteY0-42" fmla="*/ 82225 h 85125"/>
              <a:gd name="connsiteX1-43" fmla="*/ 174120 w 780109"/>
              <a:gd name="connsiteY1-44" fmla="*/ 0 h 85125"/>
              <a:gd name="connsiteX2-45" fmla="*/ 747277 w 780109"/>
              <a:gd name="connsiteY2-46" fmla="*/ 3866 h 85125"/>
              <a:gd name="connsiteX3-47" fmla="*/ 780109 w 780109"/>
              <a:gd name="connsiteY3-48" fmla="*/ 85125 h 85125"/>
              <a:gd name="connsiteX4-49" fmla="*/ 0 w 780109"/>
              <a:gd name="connsiteY4-50" fmla="*/ 82225 h 85125"/>
              <a:gd name="connsiteX0-51" fmla="*/ 0 w 780109"/>
              <a:gd name="connsiteY0-52" fmla="*/ 82225 h 85125"/>
              <a:gd name="connsiteX1-53" fmla="*/ 174120 w 780109"/>
              <a:gd name="connsiteY1-54" fmla="*/ 0 h 85125"/>
              <a:gd name="connsiteX2-55" fmla="*/ 742429 w 780109"/>
              <a:gd name="connsiteY2-56" fmla="*/ 3865 h 85125"/>
              <a:gd name="connsiteX3-57" fmla="*/ 780109 w 780109"/>
              <a:gd name="connsiteY3-58" fmla="*/ 85125 h 85125"/>
              <a:gd name="connsiteX4-59" fmla="*/ 0 w 780109"/>
              <a:gd name="connsiteY4-60" fmla="*/ 82225 h 85125"/>
              <a:gd name="connsiteX0-61" fmla="*/ 0 w 780109"/>
              <a:gd name="connsiteY0-62" fmla="*/ 85126 h 88026"/>
              <a:gd name="connsiteX1-63" fmla="*/ 154727 w 780109"/>
              <a:gd name="connsiteY1-64" fmla="*/ 0 h 88026"/>
              <a:gd name="connsiteX2-65" fmla="*/ 742429 w 780109"/>
              <a:gd name="connsiteY2-66" fmla="*/ 6766 h 88026"/>
              <a:gd name="connsiteX3-67" fmla="*/ 780109 w 780109"/>
              <a:gd name="connsiteY3-68" fmla="*/ 88026 h 88026"/>
              <a:gd name="connsiteX4-69" fmla="*/ 0 w 780109"/>
              <a:gd name="connsiteY4-70" fmla="*/ 85126 h 88026"/>
              <a:gd name="connsiteX0-71" fmla="*/ 0 w 780109"/>
              <a:gd name="connsiteY0-72" fmla="*/ 85126 h 88026"/>
              <a:gd name="connsiteX1-73" fmla="*/ 154727 w 780109"/>
              <a:gd name="connsiteY1-74" fmla="*/ 0 h 88026"/>
              <a:gd name="connsiteX2-75" fmla="*/ 735156 w 780109"/>
              <a:gd name="connsiteY2-76" fmla="*/ 6765 h 88026"/>
              <a:gd name="connsiteX3-77" fmla="*/ 780109 w 780109"/>
              <a:gd name="connsiteY3-78" fmla="*/ 88026 h 88026"/>
              <a:gd name="connsiteX4-79" fmla="*/ 0 w 780109"/>
              <a:gd name="connsiteY4-80" fmla="*/ 85126 h 88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0109" h="88026">
                <a:moveTo>
                  <a:pt x="0" y="85126"/>
                </a:moveTo>
                <a:lnTo>
                  <a:pt x="154727" y="0"/>
                </a:lnTo>
                <a:lnTo>
                  <a:pt x="735156" y="6765"/>
                </a:lnTo>
                <a:lnTo>
                  <a:pt x="780109" y="88026"/>
                </a:lnTo>
                <a:lnTo>
                  <a:pt x="0" y="851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占位符 16"/>
          <p:cNvSpPr>
            <a:spLocks noGrp="1"/>
          </p:cNvSpPr>
          <p:nvPr userDrawn="1">
            <p:ph type="body" sz="quarter" idx="14" hasCustomPrompt="1"/>
          </p:nvPr>
        </p:nvSpPr>
        <p:spPr>
          <a:xfrm>
            <a:off x="757873" y="1198241"/>
            <a:ext cx="10716011" cy="4871986"/>
          </a:xfrm>
          <a:prstGeom prst="rect">
            <a:avLst/>
          </a:prstGeom>
        </p:spPr>
        <p:txBody>
          <a:bodyPr/>
          <a:lstStyle>
            <a:lvl1pPr marL="228600" indent="-228600">
              <a:lnSpc>
                <a:spcPct val="130000"/>
              </a:lnSpc>
              <a:buFontTx/>
              <a:buBlip>
                <a:blip r:embed="rId2"/>
              </a:buBlip>
              <a:defRPr lang="zh-CN" altLang="en-US" sz="2400" b="1" kern="1200" spc="300" dirty="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400" kern="1200" spc="300" dirty="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000" kern="1200" spc="300" dirty="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5pPr>
          </a:lstStyle>
          <a:p>
            <a:pPr marL="363855" lvl="0" indent="-363855" algn="l" defTabSz="914400" rtl="0" eaLnBrk="1" latinLnBrk="0" hangingPunct="1">
              <a:lnSpc>
                <a:spcPct val="130000"/>
              </a:lnSpc>
              <a:spcBef>
                <a:spcPts val="1000"/>
              </a:spcBef>
              <a:buFontTx/>
              <a:buBlip>
                <a:blip r:embed="rId2"/>
              </a:buBli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矩形 14"/>
          <p:cNvSpPr/>
          <p:nvPr userDrawn="1"/>
        </p:nvSpPr>
        <p:spPr>
          <a:xfrm>
            <a:off x="709831" y="940303"/>
            <a:ext cx="10784464" cy="59962"/>
          </a:xfrm>
          <a:custGeom>
            <a:avLst/>
            <a:gdLst>
              <a:gd name="connsiteX0" fmla="*/ 0 w 10763287"/>
              <a:gd name="connsiteY0" fmla="*/ 0 h 56787"/>
              <a:gd name="connsiteX1" fmla="*/ 10763287 w 10763287"/>
              <a:gd name="connsiteY1" fmla="*/ 0 h 56787"/>
              <a:gd name="connsiteX2" fmla="*/ 10763287 w 10763287"/>
              <a:gd name="connsiteY2" fmla="*/ 56787 h 56787"/>
              <a:gd name="connsiteX3" fmla="*/ 0 w 10763287"/>
              <a:gd name="connsiteY3" fmla="*/ 56787 h 56787"/>
              <a:gd name="connsiteX4" fmla="*/ 0 w 10763287"/>
              <a:gd name="connsiteY4" fmla="*/ 0 h 56787"/>
              <a:gd name="connsiteX0-1" fmla="*/ 22225 w 10785512"/>
              <a:gd name="connsiteY0-2" fmla="*/ 0 h 56787"/>
              <a:gd name="connsiteX1-3" fmla="*/ 10785512 w 10785512"/>
              <a:gd name="connsiteY1-4" fmla="*/ 0 h 56787"/>
              <a:gd name="connsiteX2-5" fmla="*/ 10785512 w 10785512"/>
              <a:gd name="connsiteY2-6" fmla="*/ 56787 h 56787"/>
              <a:gd name="connsiteX3-7" fmla="*/ 0 w 10785512"/>
              <a:gd name="connsiteY3-8" fmla="*/ 53612 h 56787"/>
              <a:gd name="connsiteX4-9" fmla="*/ 22225 w 10785512"/>
              <a:gd name="connsiteY4-10" fmla="*/ 0 h 56787"/>
              <a:gd name="connsiteX0-11" fmla="*/ 22225 w 10785512"/>
              <a:gd name="connsiteY0-12" fmla="*/ 0 h 56787"/>
              <a:gd name="connsiteX1-13" fmla="*/ 10785512 w 10785512"/>
              <a:gd name="connsiteY1-14" fmla="*/ 0 h 56787"/>
              <a:gd name="connsiteX2-15" fmla="*/ 10785512 w 10785512"/>
              <a:gd name="connsiteY2-16" fmla="*/ 56787 h 56787"/>
              <a:gd name="connsiteX3-17" fmla="*/ 0 w 10785512"/>
              <a:gd name="connsiteY3-18" fmla="*/ 53612 h 56787"/>
              <a:gd name="connsiteX4-19" fmla="*/ 22225 w 10785512"/>
              <a:gd name="connsiteY4-20" fmla="*/ 0 h 56787"/>
              <a:gd name="connsiteX0-21" fmla="*/ 22225 w 10785512"/>
              <a:gd name="connsiteY0-22" fmla="*/ 0 h 59962"/>
              <a:gd name="connsiteX1-23" fmla="*/ 10785512 w 10785512"/>
              <a:gd name="connsiteY1-24" fmla="*/ 0 h 59962"/>
              <a:gd name="connsiteX2-25" fmla="*/ 10785512 w 10785512"/>
              <a:gd name="connsiteY2-26" fmla="*/ 56787 h 59962"/>
              <a:gd name="connsiteX3-27" fmla="*/ 0 w 10785512"/>
              <a:gd name="connsiteY3-28" fmla="*/ 59962 h 59962"/>
              <a:gd name="connsiteX4-29" fmla="*/ 22225 w 10785512"/>
              <a:gd name="connsiteY4-30" fmla="*/ 0 h 599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85512" h="59962">
                <a:moveTo>
                  <a:pt x="22225" y="0"/>
                </a:moveTo>
                <a:lnTo>
                  <a:pt x="10785512" y="0"/>
                </a:lnTo>
                <a:lnTo>
                  <a:pt x="10785512" y="56787"/>
                </a:lnTo>
                <a:lnTo>
                  <a:pt x="0" y="59962"/>
                </a:lnTo>
                <a:lnTo>
                  <a:pt x="22225"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20" name="图片 19"/>
          <p:cNvPicPr>
            <a:picLocks noChangeAspect="1"/>
          </p:cNvPicPr>
          <p:nvPr userDrawn="1"/>
        </p:nvPicPr>
        <p:blipFill rotWithShape="1">
          <a:blip r:embed="rId3" cstate="screen">
            <a:biLevel thresh="75000"/>
            <a:extLst>
              <a:ext uri="{BEBA8EAE-BF5A-486C-A8C5-ECC9F3942E4B}">
                <a14:imgProps xmlns:a14="http://schemas.microsoft.com/office/drawing/2010/main">
                  <a14:imgLayer r:embed="rId4">
                    <a14:imgEffect>
                      <a14:brightnessContrast bright="20000" contrast="20000"/>
                    </a14:imgEffect>
                    <a14:imgEffect>
                      <a14:saturation sat="0"/>
                    </a14:imgEffect>
                  </a14:imgLayer>
                </a14:imgProps>
              </a:ext>
            </a:extLst>
          </a:blip>
          <a:srcRect t="-39299"/>
          <a:stretch>
            <a:fillRect/>
          </a:stretch>
        </p:blipFill>
        <p:spPr>
          <a:xfrm>
            <a:off x="8923034" y="261779"/>
            <a:ext cx="2626311" cy="455772"/>
          </a:xfrm>
          <a:prstGeom prst="rect">
            <a:avLst/>
          </a:prstGeom>
        </p:spPr>
      </p:pic>
      <p:sp>
        <p:nvSpPr>
          <p:cNvPr id="24" name="矩形: 剪去单角 23"/>
          <p:cNvSpPr/>
          <p:nvPr userDrawn="1"/>
        </p:nvSpPr>
        <p:spPr>
          <a:xfrm rot="5400000" flipV="1">
            <a:off x="6038491" y="-1346684"/>
            <a:ext cx="110323" cy="16262271"/>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26" name="平行四边形 25"/>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userDrawn="1"/>
        </p:nvSpPr>
        <p:spPr>
          <a:xfrm>
            <a:off x="996225" y="6663471"/>
            <a:ext cx="756938" cy="219291"/>
          </a:xfrm>
          <a:prstGeom prst="rect">
            <a:avLst/>
          </a:prstGeom>
        </p:spPr>
        <p:txBody>
          <a:bodyPr wrap="none">
            <a:spAutoFit/>
          </a:bodyPr>
          <a:lstStyle/>
          <a:p>
            <a:pPr lvl="0" algn="dist"/>
            <a:r>
              <a:rPr lang="en-US" altLang="zh-CN" sz="825" b="0" i="1" spc="600" dirty="0">
                <a:solidFill>
                  <a:schemeClr val="bg1"/>
                </a:solidFill>
                <a:effectLst>
                  <a:outerShdw blurRad="38100" dist="38100" dir="2700000" algn="tl">
                    <a:srgbClr val="000000">
                      <a:alpha val="43137"/>
                    </a:srgbClr>
                  </a:outerShdw>
                </a:effectLst>
              </a:rPr>
              <a:t>SJTU</a:t>
            </a:r>
            <a:endParaRPr lang="zh-CN" altLang="en-US" sz="825" b="0" i="1" spc="600" dirty="0">
              <a:solidFill>
                <a:schemeClr val="bg1"/>
              </a:solidFill>
              <a:effectLst>
                <a:outerShdw blurRad="38100" dist="38100" dir="2700000" algn="tl">
                  <a:srgbClr val="000000">
                    <a:alpha val="43137"/>
                  </a:srgbClr>
                </a:outerShdw>
              </a:effectLst>
            </a:endParaRPr>
          </a:p>
        </p:txBody>
      </p:sp>
      <p:sp>
        <p:nvSpPr>
          <p:cNvPr id="3" name="灯片编号占位符 5"/>
          <p:cNvSpPr>
            <a:spLocks noGrp="1"/>
          </p:cNvSpPr>
          <p:nvPr>
            <p:ph type="sldNum" sz="quarter" idx="4"/>
          </p:nvPr>
        </p:nvSpPr>
        <p:spPr>
          <a:xfrm>
            <a:off x="11044705" y="6353481"/>
            <a:ext cx="1037231" cy="342900"/>
          </a:xfrm>
          <a:prstGeom prst="rect">
            <a:avLst/>
          </a:prstGeom>
        </p:spPr>
        <p:txBody>
          <a:bodyPr vert="horz" lIns="91440" tIns="45720" rIns="91440" bIns="45720" rtlCol="0" anchor="ctr"/>
          <a:lstStyle>
            <a:lvl1pPr algn="r">
              <a:defRPr sz="2400">
                <a:solidFill>
                  <a:schemeClr val="tx1"/>
                </a:solidFill>
              </a:defRPr>
            </a:lvl1pPr>
          </a:lstStyle>
          <a:p>
            <a:fld id="{548644C6-89F0-466C-949F-E70AD72679A8}" type="slidenum">
              <a:rPr lang="zh-CN" altLang="en-US" smtClean="0"/>
              <a:t>‹#›</a:t>
            </a:fld>
            <a:endParaRPr lang="zh-CN" altLang="en-US" dirty="0"/>
          </a:p>
        </p:txBody>
      </p:sp>
    </p:spTree>
    <p:extLst>
      <p:ext uri="{BB962C8B-B14F-4D97-AF65-F5344CB8AC3E}">
        <p14:creationId xmlns:p14="http://schemas.microsoft.com/office/powerpoint/2010/main" val="36968710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1"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椭圆 3"/>
          <p:cNvSpPr/>
          <p:nvPr userDrawn="1"/>
        </p:nvSpPr>
        <p:spPr>
          <a:xfrm>
            <a:off x="2371345" y="1409700"/>
            <a:ext cx="3340100" cy="3340100"/>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1" name="图片 10"/>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8850159" y="-2897899"/>
            <a:ext cx="1181100" cy="1320452"/>
          </a:xfrm>
          <a:prstGeom prst="rect">
            <a:avLst/>
          </a:prstGeom>
        </p:spPr>
      </p:pic>
      <p:sp>
        <p:nvSpPr>
          <p:cNvPr id="20" name="文本占位符 31"/>
          <p:cNvSpPr>
            <a:spLocks noGrp="1"/>
          </p:cNvSpPr>
          <p:nvPr>
            <p:ph type="body" sz="quarter" idx="11"/>
          </p:nvPr>
        </p:nvSpPr>
        <p:spPr>
          <a:xfrm>
            <a:off x="860403" y="2140703"/>
            <a:ext cx="7054895"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p:cNvGrpSpPr/>
          <p:nvPr userDrawn="1"/>
        </p:nvGrpSpPr>
        <p:grpSpPr>
          <a:xfrm>
            <a:off x="9013883" y="2446218"/>
            <a:ext cx="2895851" cy="761295"/>
            <a:chOff x="8201082" y="2090313"/>
            <a:chExt cx="2895851" cy="761295"/>
          </a:xfrm>
        </p:grpSpPr>
        <p:pic>
          <p:nvPicPr>
            <p:cNvPr id="16" name="图片 15"/>
            <p:cNvPicPr>
              <a:picLocks noChangeAspect="1"/>
            </p:cNvPicPr>
            <p:nvPr userDrawn="1"/>
          </p:nvPicPr>
          <p:blipFill rotWithShape="1">
            <a:blip cstate="print">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10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8335853" y="2090313"/>
              <a:ext cx="2626310" cy="455772"/>
            </a:xfrm>
            <a:prstGeom prst="rect">
              <a:avLst/>
            </a:prstGeom>
          </p:spPr>
        </p:pic>
        <p:pic>
          <p:nvPicPr>
            <p:cNvPr id="12" name="图片 11"/>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p:cNvSpPr/>
          <p:nvPr userDrawn="1"/>
        </p:nvSpPr>
        <p:spPr>
          <a:xfrm>
            <a:off x="1986523" y="1024614"/>
            <a:ext cx="4109743" cy="4109742"/>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Tree>
    <p:extLst>
      <p:ext uri="{BB962C8B-B14F-4D97-AF65-F5344CB8AC3E}">
        <p14:creationId xmlns:p14="http://schemas.microsoft.com/office/powerpoint/2010/main" val="343917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p:cNvSpPr/>
          <p:nvPr userDrawn="1"/>
        </p:nvSpPr>
        <p:spPr>
          <a:xfrm rot="5400000" flipV="1">
            <a:off x="6038491" y="-1346684"/>
            <a:ext cx="110323" cy="16262271"/>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3" name="灯片编号占位符 5"/>
          <p:cNvSpPr>
            <a:spLocks noGrp="1"/>
          </p:cNvSpPr>
          <p:nvPr>
            <p:ph type="sldNum" sz="quarter" idx="4"/>
          </p:nvPr>
        </p:nvSpPr>
        <p:spPr>
          <a:xfrm>
            <a:off x="11078571" y="6413501"/>
            <a:ext cx="1037231"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userDrawn="1"/>
        </p:nvSpPr>
        <p:spPr>
          <a:xfrm>
            <a:off x="996225" y="6663471"/>
            <a:ext cx="756938" cy="219291"/>
          </a:xfrm>
          <a:prstGeom prst="rect">
            <a:avLst/>
          </a:prstGeom>
        </p:spPr>
        <p:txBody>
          <a:bodyPr wrap="none">
            <a:spAutoFit/>
          </a:bodyPr>
          <a:lstStyle/>
          <a:p>
            <a:pPr lvl="0" algn="dist"/>
            <a:r>
              <a:rPr lang="en-US" altLang="zh-CN" sz="825" b="0" i="1" spc="600" dirty="0">
                <a:solidFill>
                  <a:schemeClr val="bg1"/>
                </a:solidFill>
                <a:effectLst>
                  <a:outerShdw blurRad="38100" dist="38100" dir="2700000" algn="tl">
                    <a:srgbClr val="000000">
                      <a:alpha val="43137"/>
                    </a:srgbClr>
                  </a:outerShdw>
                </a:effectLst>
              </a:rPr>
              <a:t>SJTU</a:t>
            </a:r>
            <a:endParaRPr lang="zh-CN" altLang="en-US" sz="825" b="0" i="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92197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1" y="6413501"/>
            <a:ext cx="1037231"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7233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5" y="3047029"/>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5" y="4054686"/>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1" y="6041798"/>
            <a:ext cx="5920443" cy="411617"/>
          </a:xfrm>
          <a:prstGeom prst="rect">
            <a:avLst/>
          </a:prstGeom>
        </p:spPr>
      </p:pic>
    </p:spTree>
    <p:extLst>
      <p:ext uri="{BB962C8B-B14F-4D97-AF65-F5344CB8AC3E}">
        <p14:creationId xmlns:p14="http://schemas.microsoft.com/office/powerpoint/2010/main" val="3754463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119364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 y="0"/>
            <a:ext cx="12188951" cy="6858000"/>
          </a:xfrm>
          <a:prstGeom prst="rect">
            <a:avLst/>
          </a:prstGeom>
        </p:spPr>
      </p:pic>
      <p:sp>
        <p:nvSpPr>
          <p:cNvPr id="42" name="矩形 41"/>
          <p:cNvSpPr/>
          <p:nvPr userDrawn="1"/>
        </p:nvSpPr>
        <p:spPr>
          <a:xfrm rot="16200000">
            <a:off x="6062250" y="-4648750"/>
            <a:ext cx="67500" cy="16256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9"/>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7" y="6041798"/>
            <a:ext cx="12166903" cy="411617"/>
          </a:xfrm>
          <a:prstGeom prst="rect">
            <a:avLst/>
          </a:prstGeom>
        </p:spPr>
      </p:pic>
      <p:sp>
        <p:nvSpPr>
          <p:cNvPr id="39" name="文本占位符 38"/>
          <p:cNvSpPr>
            <a:spLocks noGrp="1"/>
          </p:cNvSpPr>
          <p:nvPr>
            <p:ph type="body" sz="quarter" idx="11" hasCustomPrompt="1"/>
          </p:nvPr>
        </p:nvSpPr>
        <p:spPr>
          <a:xfrm>
            <a:off x="4654075" y="4054686"/>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22744048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2024/11/13</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828993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2024/11/13</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35014082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0819863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5441411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2928070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1270921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949585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22.png"/><Relationship Id="rId2" Type="http://schemas.openxmlformats.org/officeDocument/2006/relationships/slideLayout" Target="../slideLayouts/slideLayout23.xml"/><Relationship Id="rId16" Type="http://schemas.openxmlformats.org/officeDocument/2006/relationships/image" Target="../media/image20.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4.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image" Target="../media/image22.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20.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6" Type="http://schemas.openxmlformats.org/officeDocument/2006/relationships/theme" Target="../theme/theme5.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theme" Target="../theme/theme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7.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image" Target="../media/image22.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image" Target="../media/image20.png"/><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theme" Target="../theme/theme8.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5"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4021" r:id="rId13"/>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7"/>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7"/>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7"/>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EAC31-AAB0-41B3-9117-8046D306DA8B}" type="datetimeFigureOut">
              <a:rPr lang="en-US" smtClean="0"/>
              <a:t>11/13/2024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EA99E-BA27-4B8A-8141-4BADAAFB158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125504373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0105" y="6273801"/>
            <a:ext cx="1037231" cy="342900"/>
          </a:xfrm>
          <a:prstGeom prst="rect">
            <a:avLst/>
          </a:prstGeom>
        </p:spPr>
        <p:txBody>
          <a:bodyPr vert="horz" lIns="91440" tIns="45720" rIns="91440" bIns="45720" rtlCol="0" anchor="ctr"/>
          <a:lstStyle>
            <a:lvl1pPr algn="r">
              <a:defRPr sz="2000">
                <a:solidFill>
                  <a:schemeClr val="tx1"/>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1278429165"/>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076693"/>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3850286627"/>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0.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96.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311.png"/><Relationship Id="rId9" Type="http://schemas.openxmlformats.org/officeDocument/2006/relationships/image" Target="../media/image8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6.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10.png"/><Relationship Id="rId1" Type="http://schemas.openxmlformats.org/officeDocument/2006/relationships/slideLayout" Target="../slideLayouts/slideLayout85.xml"/><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39.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arxiv.org/abs/1807.01251" TargetMode="Externa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0.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hyperlink" Target="https://www.enjoyalgorithms.com/blog/loss-and-cost-functions-in-machine-learning" TargetMode="External"/><Relationship Id="rId2" Type="http://schemas.openxmlformats.org/officeDocument/2006/relationships/image" Target="../media/image88.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9.png"/><Relationship Id="rId7" Type="http://schemas.openxmlformats.org/officeDocument/2006/relationships/image" Target="../media/image88.png"/><Relationship Id="rId2" Type="http://schemas.openxmlformats.org/officeDocument/2006/relationships/slideLayout" Target="../slideLayouts/slideLayout30.xml"/><Relationship Id="rId1" Type="http://schemas.openxmlformats.org/officeDocument/2006/relationships/tags" Target="../tags/tag4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6.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98.png"/><Relationship Id="rId5" Type="http://schemas.openxmlformats.org/officeDocument/2006/relationships/image" Target="../media/image55.pn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30.xml"/><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56.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55.png"/><Relationship Id="rId2" Type="http://schemas.openxmlformats.org/officeDocument/2006/relationships/tags" Target="../tags/tag3.xml"/><Relationship Id="rId16" Type="http://schemas.openxmlformats.org/officeDocument/2006/relationships/image" Target="../media/image57.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54.png"/><Relationship Id="rId5" Type="http://schemas.openxmlformats.org/officeDocument/2006/relationships/tags" Target="../tags/tag6.xml"/><Relationship Id="rId15" Type="http://schemas.openxmlformats.org/officeDocument/2006/relationships/image" Target="../media/image380.png"/><Relationship Id="rId10" Type="http://schemas.openxmlformats.org/officeDocument/2006/relationships/slideLayout" Target="../slideLayouts/slideLayout67.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60.png"/></Relationships>
</file>

<file path=ppt/slides/_rels/slide5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7.png"/><Relationship Id="rId1" Type="http://schemas.openxmlformats.org/officeDocument/2006/relationships/slideLayout" Target="../slideLayouts/slideLayout27.xml"/><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56.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55.png"/><Relationship Id="rId2" Type="http://schemas.openxmlformats.org/officeDocument/2006/relationships/tags" Target="../tags/tag12.xml"/><Relationship Id="rId16" Type="http://schemas.openxmlformats.org/officeDocument/2006/relationships/image" Target="../media/image58.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54.png"/><Relationship Id="rId5" Type="http://schemas.openxmlformats.org/officeDocument/2006/relationships/tags" Target="../tags/tag15.xml"/><Relationship Id="rId15" Type="http://schemas.openxmlformats.org/officeDocument/2006/relationships/image" Target="../media/image380.png"/><Relationship Id="rId10" Type="http://schemas.openxmlformats.org/officeDocument/2006/relationships/slideLayout" Target="../slideLayouts/slideLayout67.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60.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7.xml"/><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7.xml"/><Relationship Id="rId4" Type="http://schemas.openxmlformats.org/officeDocument/2006/relationships/image" Target="../media/image12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56.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55.png"/><Relationship Id="rId2" Type="http://schemas.openxmlformats.org/officeDocument/2006/relationships/tags" Target="../tags/tag21.xml"/><Relationship Id="rId16" Type="http://schemas.openxmlformats.org/officeDocument/2006/relationships/image" Target="../media/image63.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54.png"/><Relationship Id="rId5" Type="http://schemas.openxmlformats.org/officeDocument/2006/relationships/tags" Target="../tags/tag24.xml"/><Relationship Id="rId15" Type="http://schemas.openxmlformats.org/officeDocument/2006/relationships/image" Target="../media/image58.png"/><Relationship Id="rId10" Type="http://schemas.openxmlformats.org/officeDocument/2006/relationships/slideLayout" Target="../slideLayouts/slideLayout67.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38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132.jpe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67.xml"/><Relationship Id="rId1" Type="http://schemas.openxmlformats.org/officeDocument/2006/relationships/tags" Target="../tags/tag29.xml"/><Relationship Id="rId5" Type="http://schemas.openxmlformats.org/officeDocument/2006/relationships/image" Target="../media/image65.png"/><Relationship Id="rId4" Type="http://schemas.openxmlformats.org/officeDocument/2006/relationships/image" Target="../media/image64.png"/></Relationships>
</file>

<file path=ppt/slides/_rels/slide8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132.jpeg"/></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080.png"/><Relationship Id="rId1" Type="http://schemas.openxmlformats.org/officeDocument/2006/relationships/slideLayout" Target="../slideLayouts/slideLayout27.xml"/><Relationship Id="rId4" Type="http://schemas.openxmlformats.org/officeDocument/2006/relationships/image" Target="../media/image1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134.jpeg"/></Relationships>
</file>

<file path=ppt/slides/_rels/slide9.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56.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55.png"/><Relationship Id="rId2" Type="http://schemas.openxmlformats.org/officeDocument/2006/relationships/tags" Target="../tags/tag31.xml"/><Relationship Id="rId16" Type="http://schemas.openxmlformats.org/officeDocument/2006/relationships/image" Target="../media/image63.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54.png"/><Relationship Id="rId5" Type="http://schemas.openxmlformats.org/officeDocument/2006/relationships/tags" Target="../tags/tag34.xml"/><Relationship Id="rId15" Type="http://schemas.openxmlformats.org/officeDocument/2006/relationships/image" Target="../media/image58.png"/><Relationship Id="rId10" Type="http://schemas.openxmlformats.org/officeDocument/2006/relationships/slideLayout" Target="../slideLayouts/slideLayout67.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3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20315" y="2221604"/>
            <a:ext cx="11310092" cy="1096798"/>
          </a:xfrm>
        </p:spPr>
        <p:txBody>
          <a:bodyPr anchor="b"/>
          <a:lstStyle/>
          <a:p>
            <a:pPr>
              <a:lnSpc>
                <a:spcPct val="100000"/>
              </a:lnSpc>
            </a:pPr>
            <a:r>
              <a:rPr lang="en-US" altLang="zh-CN" sz="4800" dirty="0">
                <a:latin typeface="Arial" panose="020B0604020202020204" pitchFamily="34" charset="0"/>
                <a:ea typeface="微软雅黑" panose="020B0503020204020204" pitchFamily="34" charset="-122"/>
              </a:rPr>
              <a:t>Lecture 1</a:t>
            </a:r>
            <a:br>
              <a:rPr lang="en-US" altLang="zh-CN" sz="4800" dirty="0">
                <a:latin typeface="Arial" panose="020B0604020202020204" pitchFamily="34" charset="0"/>
                <a:ea typeface="微软雅黑" panose="020B0503020204020204" pitchFamily="34" charset="-122"/>
              </a:rPr>
            </a:br>
            <a:r>
              <a:rPr lang="en-US" altLang="zh-CN" sz="4800" dirty="0">
                <a:latin typeface="Arial" panose="020B0604020202020204" pitchFamily="34" charset="0"/>
                <a:ea typeface="微软雅黑" panose="020B0503020204020204" pitchFamily="34" charset="-122"/>
              </a:rPr>
              <a:t>Phenomenon-driven understanding </a:t>
            </a:r>
            <a:br>
              <a:rPr lang="en-US" altLang="zh-CN" sz="4800" dirty="0">
                <a:latin typeface="Arial" panose="020B0604020202020204" pitchFamily="34" charset="0"/>
                <a:ea typeface="微软雅黑" panose="020B0503020204020204" pitchFamily="34" charset="-122"/>
              </a:rPr>
            </a:br>
            <a:r>
              <a:rPr lang="en-US" altLang="zh-CN" sz="4800" dirty="0">
                <a:latin typeface="Arial" panose="020B0604020202020204" pitchFamily="34" charset="0"/>
                <a:ea typeface="微软雅黑" panose="020B0503020204020204" pitchFamily="34" charset="-122"/>
              </a:rPr>
              <a:t>for deep learning</a:t>
            </a:r>
            <a:endParaRPr lang="zh-CN" altLang="en-US" sz="3600" dirty="0">
              <a:solidFill>
                <a:srgbClr val="00B0F0"/>
              </a:solidFill>
              <a:latin typeface="Arial" panose="020B0604020202020204" pitchFamily="34" charset="0"/>
              <a:ea typeface="微软雅黑" panose="020B0503020204020204" pitchFamily="34" charset="-122"/>
            </a:endParaRPr>
          </a:p>
        </p:txBody>
      </p:sp>
      <p:sp>
        <p:nvSpPr>
          <p:cNvPr id="3" name="内容占位符 2"/>
          <p:cNvSpPr>
            <a:spLocks noGrp="1"/>
          </p:cNvSpPr>
          <p:nvPr>
            <p:ph sz="quarter" idx="10"/>
          </p:nvPr>
        </p:nvSpPr>
        <p:spPr>
          <a:xfrm>
            <a:off x="0" y="5012956"/>
            <a:ext cx="12192000" cy="1023091"/>
          </a:xfrm>
        </p:spPr>
        <p:txBody>
          <a:bodyPr/>
          <a:lstStyle/>
          <a:p>
            <a:r>
              <a:rPr lang="en-US" altLang="zh-CN" sz="2800" dirty="0">
                <a:solidFill>
                  <a:schemeClr val="tx1"/>
                </a:solidFill>
                <a:latin typeface="Arial" panose="020B0604020202020204" pitchFamily="34" charset="0"/>
                <a:ea typeface="微软雅黑" panose="020B0503020204020204" pitchFamily="34" charset="-122"/>
              </a:rPr>
              <a:t>Shanghai Jiao Tong University</a:t>
            </a:r>
          </a:p>
          <a:p>
            <a:fld id="{C7020371-CE33-4F44-B7B9-9B382C7301BF}" type="datetime2">
              <a:rPr lang="en-US" altLang="zh-CN" sz="2800" smtClean="0">
                <a:solidFill>
                  <a:schemeClr val="tx1"/>
                </a:solidFill>
                <a:latin typeface="Arial" panose="020B0604020202020204" pitchFamily="34" charset="0"/>
                <a:ea typeface="微软雅黑" panose="020B0503020204020204" pitchFamily="34" charset="-122"/>
              </a:rPr>
              <a:t>Wednesday, November 13, 2024</a:t>
            </a:fld>
            <a:endParaRPr lang="en-US" altLang="zh-CN" sz="2800" dirty="0">
              <a:solidFill>
                <a:schemeClr val="tx1"/>
              </a:solidFill>
              <a:latin typeface="Arial" panose="020B0604020202020204" pitchFamily="34" charset="0"/>
              <a:ea typeface="微软雅黑" panose="020B0503020204020204" pitchFamily="34" charset="-122"/>
            </a:endParaRPr>
          </a:p>
          <a:p>
            <a:endParaRPr lang="en-US" altLang="zh-CN" sz="800" dirty="0">
              <a:solidFill>
                <a:schemeClr val="tx1"/>
              </a:solidFill>
              <a:latin typeface="Arial" panose="020B0604020202020204" pitchFamily="34" charset="0"/>
              <a:ea typeface="微软雅黑" panose="020B0503020204020204" pitchFamily="34" charset="-122"/>
            </a:endParaRPr>
          </a:p>
        </p:txBody>
      </p:sp>
      <p:sp>
        <p:nvSpPr>
          <p:cNvPr id="10" name="文本占位符 9"/>
          <p:cNvSpPr>
            <a:spLocks noGrp="1"/>
          </p:cNvSpPr>
          <p:nvPr>
            <p:ph type="body" sz="quarter" idx="11"/>
          </p:nvPr>
        </p:nvSpPr>
        <p:spPr>
          <a:xfrm>
            <a:off x="0" y="3749703"/>
            <a:ext cx="12192000" cy="598488"/>
          </a:xfrm>
        </p:spPr>
        <p:txBody>
          <a:bodyPr/>
          <a:lstStyle/>
          <a:p>
            <a:r>
              <a:rPr lang="en-US" altLang="zh-CN" sz="4000" dirty="0">
                <a:solidFill>
                  <a:schemeClr val="tx1"/>
                </a:solidFill>
                <a:latin typeface="Arial" panose="020B0604020202020204" pitchFamily="34" charset="0"/>
                <a:ea typeface="微软雅黑" panose="020B0503020204020204" pitchFamily="34" charset="-122"/>
              </a:rPr>
              <a:t>Zhi-Qin John Xu </a:t>
            </a:r>
            <a:r>
              <a:rPr lang="zh-CN" altLang="en-US" sz="4000" dirty="0">
                <a:solidFill>
                  <a:schemeClr val="tx1"/>
                </a:solidFill>
                <a:latin typeface="Arial" panose="020B0604020202020204" pitchFamily="34" charset="0"/>
                <a:ea typeface="微软雅黑" panose="020B0503020204020204" pitchFamily="34" charset="-122"/>
              </a:rPr>
              <a:t>许志钦</a:t>
            </a:r>
            <a:endParaRPr lang="zh-CN" altLang="en-US" sz="2400" dirty="0">
              <a:solidFill>
                <a:srgbClr val="00B05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078492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DF1C3C9-36B3-5C4C-9404-EA8261C05DCD}"/>
              </a:ext>
            </a:extLst>
          </p:cNvPr>
          <p:cNvSpPr>
            <a:spLocks noGrp="1"/>
          </p:cNvSpPr>
          <p:nvPr>
            <p:ph type="title" idx="4294967295"/>
          </p:nvPr>
        </p:nvSpPr>
        <p:spPr>
          <a:xfrm>
            <a:off x="1308938" y="60317"/>
            <a:ext cx="8870950" cy="573088"/>
          </a:xfrm>
        </p:spPr>
        <p:txBody>
          <a:bodyPr>
            <a:normAutofit/>
          </a:bodyPr>
          <a:lstStyle/>
          <a:p>
            <a:pPr algn="ctr"/>
            <a:r>
              <a:rPr kumimoji="1" lang="zh-CN" altLang="en-US" dirty="0">
                <a:solidFill>
                  <a:schemeClr val="tx1"/>
                </a:solidFill>
                <a:latin typeface="微软雅黑" panose="020B0503020204020204" pitchFamily="34" charset="-122"/>
                <a:ea typeface="微软雅黑" panose="020B0503020204020204" pitchFamily="34" charset="-122"/>
              </a:rPr>
              <a:t>“</a:t>
            </a:r>
            <a:r>
              <a:rPr kumimoji="1" lang="en-US" altLang="zh-CN" dirty="0">
                <a:solidFill>
                  <a:schemeClr val="tx1"/>
                </a:solidFill>
                <a:latin typeface="微软雅黑" panose="020B0503020204020204" pitchFamily="34" charset="-122"/>
                <a:ea typeface="微软雅黑" panose="020B0503020204020204" pitchFamily="34" charset="-122"/>
              </a:rPr>
              <a:t>Normal</a:t>
            </a:r>
            <a:r>
              <a:rPr kumimoji="1" lang="zh-CN" altLang="en-US" dirty="0">
                <a:solidFill>
                  <a:schemeClr val="tx1"/>
                </a:solidFill>
                <a:latin typeface="微软雅黑" panose="020B0503020204020204" pitchFamily="34" charset="-122"/>
                <a:ea typeface="微软雅黑" panose="020B0503020204020204" pitchFamily="34" charset="-122"/>
              </a:rPr>
              <a:t>”</a:t>
            </a:r>
            <a:r>
              <a:rPr kumimoji="1" lang="en-US" altLang="zh-CN" dirty="0">
                <a:solidFill>
                  <a:schemeClr val="tx1"/>
                </a:solidFill>
                <a:latin typeface="微软雅黑" panose="020B0503020204020204" pitchFamily="34" charset="-122"/>
                <a:ea typeface="微软雅黑" panose="020B0503020204020204" pitchFamily="34" charset="-122"/>
              </a:rPr>
              <a:t>Deep Neural Network</a:t>
            </a:r>
            <a:r>
              <a:rPr kumimoji="1" lang="zh-CN" altLang="en-US" dirty="0">
                <a:solidFill>
                  <a:schemeClr val="tx1"/>
                </a:solidFill>
                <a:latin typeface="微软雅黑" panose="020B0503020204020204" pitchFamily="34" charset="-122"/>
                <a:ea typeface="微软雅黑" panose="020B0503020204020204" pitchFamily="34" charset="-122"/>
              </a:rPr>
              <a:t>（</a:t>
            </a:r>
            <a:r>
              <a:rPr kumimoji="1" lang="en-US" altLang="zh-CN" dirty="0">
                <a:solidFill>
                  <a:schemeClr val="tx1"/>
                </a:solidFill>
                <a:latin typeface="微软雅黑" panose="020B0503020204020204" pitchFamily="34" charset="-122"/>
                <a:ea typeface="微软雅黑" panose="020B0503020204020204" pitchFamily="34" charset="-122"/>
              </a:rPr>
              <a:t>DNN</a:t>
            </a:r>
            <a:r>
              <a:rPr kumimoji="1" lang="zh-CN" altLang="en-US" dirty="0">
                <a:solidFill>
                  <a:schemeClr val="tx1"/>
                </a:solidFill>
                <a:latin typeface="微软雅黑" panose="020B0503020204020204" pitchFamily="34" charset="-122"/>
                <a:ea typeface="微软雅黑" panose="020B0503020204020204" pitchFamily="34" charset="-122"/>
              </a:rPr>
              <a:t>）</a:t>
            </a:r>
          </a:p>
        </p:txBody>
      </p:sp>
      <p:pic>
        <p:nvPicPr>
          <p:cNvPr id="1026" name="Picture 2" descr="What are Neural Networks? | IBM">
            <a:extLst>
              <a:ext uri="{FF2B5EF4-FFF2-40B4-BE49-F238E27FC236}">
                <a16:creationId xmlns:a16="http://schemas.microsoft.com/office/drawing/2014/main" id="{27789468-0691-C64F-8A7B-DB56B8A779DB}"/>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72384" y="1379505"/>
            <a:ext cx="5500688" cy="39068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64B42A7-C4A2-2545-8F64-A69C062CC941}"/>
              </a:ext>
            </a:extLst>
          </p:cNvPr>
          <p:cNvSpPr/>
          <p:nvPr/>
        </p:nvSpPr>
        <p:spPr>
          <a:xfrm>
            <a:off x="275063" y="6348654"/>
            <a:ext cx="670705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Book Antiqua"/>
                <a:ea typeface="黑体"/>
                <a:cs typeface="+mn-cs"/>
              </a:rPr>
              <a:t>https://www.ibm.com/cloud/learn/neural-networks</a:t>
            </a:r>
          </a:p>
        </p:txBody>
      </p:sp>
      <p:pic>
        <p:nvPicPr>
          <p:cNvPr id="5" name="图片 4">
            <a:extLst>
              <a:ext uri="{FF2B5EF4-FFF2-40B4-BE49-F238E27FC236}">
                <a16:creationId xmlns:a16="http://schemas.microsoft.com/office/drawing/2014/main" id="{0E46679E-D4C8-2240-893A-A2F9F3D863E2}"/>
              </a:ext>
            </a:extLst>
          </p:cNvPr>
          <p:cNvPicPr>
            <a:picLocks noChangeAspect="1"/>
          </p:cNvPicPr>
          <p:nvPr/>
        </p:nvPicPr>
        <p:blipFill>
          <a:blip r:embed="rId3"/>
          <a:stretch>
            <a:fillRect/>
          </a:stretch>
        </p:blipFill>
        <p:spPr>
          <a:xfrm>
            <a:off x="5744413" y="3716923"/>
            <a:ext cx="3506296" cy="50710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F5188EA-FEEF-2C43-AF7D-CA4DE1F84B70}"/>
                  </a:ext>
                </a:extLst>
              </p:cNvPr>
              <p:cNvSpPr txBox="1"/>
              <p:nvPr/>
            </p:nvSpPr>
            <p:spPr>
              <a:xfrm>
                <a:off x="6100970" y="1970807"/>
                <a:ext cx="2732601" cy="4895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𝑓</m:t>
                          </m:r>
                        </m:e>
                        <m:sub>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𝜃</m:t>
                          </m:r>
                        </m:sub>
                      </m:sSub>
                      <m:d>
                        <m:d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ctrlPr>
                        </m:d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𝑥</m:t>
                          </m:r>
                        </m:e>
                      </m:d>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m:t>
                      </m:r>
                      <m:sSup>
                        <m:sSup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ctrlPr>
                        </m:sSup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ℝ</m:t>
                          </m:r>
                        </m:e>
                        <m:sup>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𝑑</m:t>
                          </m:r>
                        </m:sup>
                      </m:sSup>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m:t>
                      </m:r>
                      <m:sSup>
                        <m:sSup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ctrlPr>
                        </m:sSup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ℝ</m:t>
                          </m:r>
                        </m:e>
                        <m:sup>
                          <m:sSup>
                            <m:sSup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ctrlPr>
                            </m:sSup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𝑑</m:t>
                              </m:r>
                            </m:e>
                            <m:sup>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m:t>
                              </m:r>
                            </m:sup>
                          </m:sSup>
                        </m:sup>
                      </m:sSup>
                    </m:oMath>
                  </m:oMathPara>
                </a14:m>
                <a:endParaRPr kumimoji="1"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8" name="文本框 7">
                <a:extLst>
                  <a:ext uri="{FF2B5EF4-FFF2-40B4-BE49-F238E27FC236}">
                    <a16:creationId xmlns:a16="http://schemas.microsoft.com/office/drawing/2014/main" id="{6F5188EA-FEEF-2C43-AF7D-CA4DE1F84B70}"/>
                  </a:ext>
                </a:extLst>
              </p:cNvPr>
              <p:cNvSpPr txBox="1">
                <a:spLocks noRot="1" noChangeAspect="1" noMove="1" noResize="1" noEditPoints="1" noAdjustHandles="1" noChangeArrowheads="1" noChangeShapeType="1" noTextEdit="1"/>
              </p:cNvSpPr>
              <p:nvPr/>
            </p:nvSpPr>
            <p:spPr>
              <a:xfrm>
                <a:off x="6100970" y="1970807"/>
                <a:ext cx="2732601" cy="489558"/>
              </a:xfrm>
              <a:prstGeom prst="rect">
                <a:avLst/>
              </a:prstGeom>
              <a:blipFill>
                <a:blip r:embed="rId4"/>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2181A3D5-BCDE-1D4C-B119-A1EA6182B8C7}"/>
              </a:ext>
            </a:extLst>
          </p:cNvPr>
          <p:cNvGrpSpPr/>
          <p:nvPr/>
        </p:nvGrpSpPr>
        <p:grpSpPr>
          <a:xfrm>
            <a:off x="5906676" y="2950451"/>
            <a:ext cx="3190645" cy="574183"/>
            <a:chOff x="5521423" y="3002978"/>
            <a:chExt cx="3419573" cy="571500"/>
          </a:xfrm>
        </p:grpSpPr>
        <p:pic>
          <p:nvPicPr>
            <p:cNvPr id="10" name="图片 9">
              <a:extLst>
                <a:ext uri="{FF2B5EF4-FFF2-40B4-BE49-F238E27FC236}">
                  <a16:creationId xmlns:a16="http://schemas.microsoft.com/office/drawing/2014/main" id="{E8B0E931-5665-914A-BFA3-55FE39BB727A}"/>
                </a:ext>
              </a:extLst>
            </p:cNvPr>
            <p:cNvPicPr>
              <a:picLocks noChangeAspect="1"/>
            </p:cNvPicPr>
            <p:nvPr/>
          </p:nvPicPr>
          <p:blipFill>
            <a:blip r:embed="rId5"/>
            <a:stretch>
              <a:fillRect/>
            </a:stretch>
          </p:blipFill>
          <p:spPr>
            <a:xfrm>
              <a:off x="6096196" y="3002978"/>
              <a:ext cx="2844800" cy="571500"/>
            </a:xfrm>
            <a:prstGeom prst="rect">
              <a:avLst/>
            </a:prstGeom>
          </p:spPr>
        </p:pic>
        <p:pic>
          <p:nvPicPr>
            <p:cNvPr id="11" name="图片 10">
              <a:extLst>
                <a:ext uri="{FF2B5EF4-FFF2-40B4-BE49-F238E27FC236}">
                  <a16:creationId xmlns:a16="http://schemas.microsoft.com/office/drawing/2014/main" id="{030A3634-7160-004F-A0FE-F6086421A4F6}"/>
                </a:ext>
              </a:extLst>
            </p:cNvPr>
            <p:cNvPicPr>
              <a:picLocks noChangeAspect="1"/>
            </p:cNvPicPr>
            <p:nvPr/>
          </p:nvPicPr>
          <p:blipFill>
            <a:blip r:embed="rId6"/>
            <a:stretch>
              <a:fillRect/>
            </a:stretch>
          </p:blipFill>
          <p:spPr>
            <a:xfrm>
              <a:off x="5521423" y="3110374"/>
              <a:ext cx="584200" cy="330200"/>
            </a:xfrm>
            <a:prstGeom prst="rect">
              <a:avLst/>
            </a:prstGeom>
          </p:spPr>
        </p:pic>
      </p:grpSp>
      <p:pic>
        <p:nvPicPr>
          <p:cNvPr id="14" name="图片 13">
            <a:extLst>
              <a:ext uri="{FF2B5EF4-FFF2-40B4-BE49-F238E27FC236}">
                <a16:creationId xmlns:a16="http://schemas.microsoft.com/office/drawing/2014/main" id="{DB00B151-C08C-4246-B1CC-C1B8A756774F}"/>
              </a:ext>
            </a:extLst>
          </p:cNvPr>
          <p:cNvPicPr>
            <a:picLocks noChangeAspect="1"/>
          </p:cNvPicPr>
          <p:nvPr/>
        </p:nvPicPr>
        <p:blipFill>
          <a:blip r:embed="rId7"/>
          <a:stretch>
            <a:fillRect/>
          </a:stretch>
        </p:blipFill>
        <p:spPr>
          <a:xfrm>
            <a:off x="6451765" y="4386848"/>
            <a:ext cx="1823628" cy="385114"/>
          </a:xfrm>
          <a:prstGeom prst="rect">
            <a:avLst/>
          </a:prstGeom>
        </p:spPr>
      </p:pic>
      <p:pic>
        <p:nvPicPr>
          <p:cNvPr id="2050" name="Picture 2" descr="https://gimg2.baidu.com/image_search/src=http%3A%2F%2Fc-ssl.duitang.com%2Fuploads%2Fitem%2F201708%2F11%2F20170811232330_L4vMt.jpeg&amp;refer=http%3A%2F%2Fc-ssl.duitang.com&amp;app=2002&amp;size=f9999,10000&amp;q=a80&amp;n=0&amp;g=0n&amp;fmt=auto?sec=1690938810&amp;t=9e24b7a76af34e76ef3efa2287d5e8b7">
            <a:extLst>
              <a:ext uri="{FF2B5EF4-FFF2-40B4-BE49-F238E27FC236}">
                <a16:creationId xmlns:a16="http://schemas.microsoft.com/office/drawing/2014/main" id="{FCC841BD-B0EE-48F1-A03D-4E7130166C8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88672" y="4070165"/>
            <a:ext cx="2663118" cy="27275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B3F5082-A025-4118-8EE1-C0B0E9332558}"/>
                  </a:ext>
                </a:extLst>
              </p:cNvPr>
              <p:cNvSpPr txBox="1"/>
              <p:nvPr/>
            </p:nvSpPr>
            <p:spPr>
              <a:xfrm>
                <a:off x="9633615" y="1597365"/>
                <a:ext cx="2308922"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latin typeface="Book Antiqua"/>
                    <a:ea typeface="黑体"/>
                    <a:cs typeface="+mn-cs"/>
                  </a:rPr>
                  <a:t>It powers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latin typeface="Book Antiqua"/>
                    <a:ea typeface="黑体"/>
                    <a:cs typeface="+mn-cs"/>
                  </a:rPr>
                  <a:t>AlphaGo, </a:t>
                </a:r>
                <a:r>
                  <a:rPr kumimoji="0" lang="en-US" altLang="zh-CN" sz="2800" b="1" i="0" u="none" strike="noStrike" kern="1200" cap="none" spc="0" normalizeH="0" baseline="0" noProof="0" dirty="0" err="1">
                    <a:ln>
                      <a:noFill/>
                    </a:ln>
                    <a:solidFill>
                      <a:srgbClr val="0000FF"/>
                    </a:solidFill>
                    <a:effectLst/>
                    <a:uLnTx/>
                    <a:uFillTx/>
                    <a:latin typeface="Book Antiqua"/>
                    <a:ea typeface="黑体"/>
                    <a:cs typeface="+mn-cs"/>
                  </a:rPr>
                  <a:t>AlphaFold</a:t>
                </a:r>
                <a:r>
                  <a:rPr kumimoji="0" lang="en-US" altLang="zh-CN" sz="2800" b="1" i="0" u="none" strike="noStrike" kern="1200" cap="none" spc="0" normalizeH="0" baseline="0" noProof="0" dirty="0">
                    <a:ln>
                      <a:noFill/>
                    </a:ln>
                    <a:solidFill>
                      <a:srgbClr val="0000FF"/>
                    </a:solidFill>
                    <a:effectLst/>
                    <a:uLnTx/>
                    <a:uFillTx/>
                    <a:latin typeface="Book Antiqua"/>
                    <a:ea typeface="黑体"/>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latin typeface="Book Antiqua"/>
                    <a:ea typeface="黑体"/>
                    <a:cs typeface="+mn-cs"/>
                  </a:rPr>
                  <a:t>GPT4,</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srgbClr val="0000FF"/>
                          </a:solidFill>
                          <a:effectLst/>
                          <a:uLnTx/>
                          <a:uFillTx/>
                          <a:latin typeface="Cambria Math" panose="02040503050406030204" pitchFamily="18" charset="0"/>
                          <a:cs typeface="+mn-cs"/>
                        </a:rPr>
                        <m:t>⋯</m:t>
                      </m:r>
                    </m:oMath>
                  </m:oMathPara>
                </a14:m>
                <a:endParaRPr kumimoji="0" lang="zh-CN" altLang="en-US" sz="2800" b="1"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2" name="文本框 1">
                <a:extLst>
                  <a:ext uri="{FF2B5EF4-FFF2-40B4-BE49-F238E27FC236}">
                    <a16:creationId xmlns:a16="http://schemas.microsoft.com/office/drawing/2014/main" id="{6B3F5082-A025-4118-8EE1-C0B0E9332558}"/>
                  </a:ext>
                </a:extLst>
              </p:cNvPr>
              <p:cNvSpPr txBox="1">
                <a:spLocks noRot="1" noChangeAspect="1" noMove="1" noResize="1" noEditPoints="1" noAdjustHandles="1" noChangeArrowheads="1" noChangeShapeType="1" noTextEdit="1"/>
              </p:cNvSpPr>
              <p:nvPr/>
            </p:nvSpPr>
            <p:spPr>
              <a:xfrm>
                <a:off x="9633615" y="1597365"/>
                <a:ext cx="2308922" cy="2246769"/>
              </a:xfrm>
              <a:prstGeom prst="rect">
                <a:avLst/>
              </a:prstGeom>
              <a:blipFill>
                <a:blip r:embed="rId9"/>
                <a:stretch>
                  <a:fillRect t="-29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816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E8E61-E673-3334-F171-FD88A34F56A2}"/>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14AB3A77-AE54-4E2D-FE56-4106FBFA462C}"/>
              </a:ext>
            </a:extLst>
          </p:cNvPr>
          <p:cNvSpPr>
            <a:spLocks noGrp="1"/>
          </p:cNvSpPr>
          <p:nvPr>
            <p:ph type="title" idx="4294967295"/>
          </p:nvPr>
        </p:nvSpPr>
        <p:spPr>
          <a:xfrm>
            <a:off x="440531" y="2880518"/>
            <a:ext cx="11310938" cy="1096963"/>
          </a:xfrm>
        </p:spPr>
        <p:txBody>
          <a:bodyPr anchor="b"/>
          <a:lstStyle/>
          <a:p>
            <a:pPr algn="ctr">
              <a:lnSpc>
                <a:spcPct val="100000"/>
              </a:lnSpc>
            </a:pPr>
            <a:r>
              <a:rPr lang="en-US" altLang="zh-CN" sz="3600" dirty="0">
                <a:latin typeface="Arial" panose="020B0604020202020204" pitchFamily="34" charset="0"/>
                <a:ea typeface="微软雅黑" panose="020B0503020204020204" pitchFamily="34" charset="-122"/>
              </a:rPr>
              <a:t>It is so powerful, why bother theory?</a:t>
            </a:r>
            <a:endParaRPr lang="zh-CN" altLang="en-US" sz="2400" dirty="0">
              <a:solidFill>
                <a:srgbClr val="00B0F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380573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FB4FC-D557-8675-7E40-3CBAFC060414}"/>
              </a:ext>
            </a:extLst>
          </p:cNvPr>
          <p:cNvSpPr>
            <a:spLocks noGrp="1"/>
          </p:cNvSpPr>
          <p:nvPr>
            <p:ph type="title"/>
          </p:nvPr>
        </p:nvSpPr>
        <p:spPr/>
        <p:txBody>
          <a:bodyPr/>
          <a:lstStyle/>
          <a:p>
            <a:r>
              <a:rPr lang="en-US" altLang="zh-CN" dirty="0"/>
              <a:t>Why need theory for DNN</a:t>
            </a:r>
          </a:p>
        </p:txBody>
      </p:sp>
      <p:sp>
        <p:nvSpPr>
          <p:cNvPr id="5" name="内容占位符 4">
            <a:extLst>
              <a:ext uri="{FF2B5EF4-FFF2-40B4-BE49-F238E27FC236}">
                <a16:creationId xmlns:a16="http://schemas.microsoft.com/office/drawing/2014/main" id="{1DEAA81C-2326-B9F1-DDAD-17422A9608C0}"/>
              </a:ext>
            </a:extLst>
          </p:cNvPr>
          <p:cNvSpPr>
            <a:spLocks noGrp="1"/>
          </p:cNvSpPr>
          <p:nvPr>
            <p:ph idx="1"/>
          </p:nvPr>
        </p:nvSpPr>
        <p:spPr/>
        <p:txBody>
          <a:bodyPr>
            <a:normAutofit/>
          </a:bodyPr>
          <a:lstStyle/>
          <a:p>
            <a:r>
              <a:rPr lang="en-US" altLang="zh-CN" b="0" dirty="0"/>
              <a:t>First law of thermodynamics: Conservation of energy</a:t>
            </a:r>
          </a:p>
          <a:p>
            <a:pPr lvl="1"/>
            <a:r>
              <a:rPr lang="en-US" altLang="zh-CN" b="0" dirty="0"/>
              <a:t>Perpetual motion machine of the first kind is impossible, avoid wasting energy</a:t>
            </a:r>
          </a:p>
          <a:p>
            <a:r>
              <a:rPr lang="en-US" altLang="zh-CN" b="0" dirty="0"/>
              <a:t>Chemistry</a:t>
            </a:r>
          </a:p>
          <a:p>
            <a:pPr lvl="1"/>
            <a:r>
              <a:rPr lang="en-US" altLang="zh-CN" b="0" dirty="0"/>
              <a:t>Alchemy, copper into gold impossible, avoid wasting energy</a:t>
            </a:r>
          </a:p>
          <a:p>
            <a:pPr lvl="1"/>
            <a:r>
              <a:rPr lang="en-US" altLang="zh-CN" b="0" dirty="0"/>
              <a:t>wood carbon into diamond (high temperature and pressure) possible</a:t>
            </a:r>
            <a:endParaRPr lang="en-US" altLang="zh-CN" dirty="0"/>
          </a:p>
          <a:p>
            <a:r>
              <a:rPr lang="en-US" altLang="zh-CN" b="0" dirty="0"/>
              <a:t>Understand what DNNs are good at and what is difficult for them</a:t>
            </a:r>
            <a:endParaRPr lang="en-US" altLang="zh-CN" dirty="0"/>
          </a:p>
          <a:p>
            <a:pPr lvl="1"/>
            <a:r>
              <a:rPr lang="en-US" altLang="zh-CN" b="0" dirty="0"/>
              <a:t>Example: High frequency is difficult</a:t>
            </a:r>
          </a:p>
          <a:p>
            <a:pPr lvl="1"/>
            <a:r>
              <a:rPr lang="en-US" altLang="zh-CN" b="0" dirty="0"/>
              <a:t>Question: Does emergence necessarily require large models and big data</a:t>
            </a:r>
          </a:p>
        </p:txBody>
      </p:sp>
    </p:spTree>
    <p:extLst>
      <p:ext uri="{BB962C8B-B14F-4D97-AF65-F5344CB8AC3E}">
        <p14:creationId xmlns:p14="http://schemas.microsoft.com/office/powerpoint/2010/main" val="645998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89FF5-1BA3-F8F5-9F2B-4F550AE01D9C}"/>
              </a:ext>
            </a:extLst>
          </p:cNvPr>
          <p:cNvSpPr>
            <a:spLocks noGrp="1"/>
          </p:cNvSpPr>
          <p:nvPr>
            <p:ph type="title"/>
          </p:nvPr>
        </p:nvSpPr>
        <p:spPr>
          <a:xfrm>
            <a:off x="513322" y="3048010"/>
            <a:ext cx="11429516" cy="761979"/>
          </a:xfrm>
        </p:spPr>
        <p:txBody>
          <a:bodyPr/>
          <a:lstStyle/>
          <a:p>
            <a:pPr algn="ctr"/>
            <a:r>
              <a:rPr lang="en-US" altLang="zh-CN" dirty="0"/>
              <a:t>Over-parameterization puzzle on generalization</a:t>
            </a:r>
            <a:endParaRPr lang="zh-CN" altLang="en-US" dirty="0"/>
          </a:p>
        </p:txBody>
      </p:sp>
    </p:spTree>
    <p:extLst>
      <p:ext uri="{BB962C8B-B14F-4D97-AF65-F5344CB8AC3E}">
        <p14:creationId xmlns:p14="http://schemas.microsoft.com/office/powerpoint/2010/main" val="2927687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217333" y="2808288"/>
            <a:ext cx="5624513" cy="620712"/>
          </a:xfrm>
        </p:spPr>
        <p:txBody>
          <a:bodyPr/>
          <a:lstStyle/>
          <a:p>
            <a:r>
              <a:rPr lang="en-US" dirty="0">
                <a:solidFill>
                  <a:schemeClr val="tx2"/>
                </a:solidFill>
              </a:rPr>
              <a:t>Is NN really so complex?</a:t>
            </a:r>
          </a:p>
        </p:txBody>
      </p:sp>
    </p:spTree>
    <p:extLst>
      <p:ext uri="{BB962C8B-B14F-4D97-AF65-F5344CB8AC3E}">
        <p14:creationId xmlns:p14="http://schemas.microsoft.com/office/powerpoint/2010/main" val="25516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19654" y="4756639"/>
            <a:ext cx="8354891" cy="930447"/>
          </a:xfrm>
          <a:prstGeom prst="rect">
            <a:avLst/>
          </a:prstGeom>
        </p:spPr>
        <p:txBody>
          <a:bodyPr vert="horz" lIns="91440" tIns="45720" rIns="91440" bIns="45720" rtlCol="0" anchor="b">
            <a:norm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4700" b="0" i="0" u="none" strike="noStrike" kern="1200" cap="none" spc="0" normalizeH="0" baseline="0" noProof="0" dirty="0">
                <a:ln>
                  <a:noFill/>
                </a:ln>
                <a:solidFill>
                  <a:srgbClr val="FFFFFF"/>
                </a:solidFill>
                <a:effectLst/>
                <a:uLnTx/>
                <a:uFillTx/>
                <a:latin typeface="Times New Roman" panose="02020603050405020304"/>
                <a:ea typeface="黑体" panose="02010609060101010101" charset="-122"/>
                <a:cs typeface="+mn-cs"/>
              </a:rPr>
              <a:t>1989</a:t>
            </a:r>
          </a:p>
        </p:txBody>
      </p:sp>
      <p:pic>
        <p:nvPicPr>
          <p:cNvPr id="5" name="图片 4"/>
          <p:cNvPicPr>
            <a:picLocks noChangeAspect="1"/>
          </p:cNvPicPr>
          <p:nvPr/>
        </p:nvPicPr>
        <p:blipFill>
          <a:blip r:embed="rId2"/>
          <a:stretch>
            <a:fillRect/>
          </a:stretch>
        </p:blipFill>
        <p:spPr>
          <a:xfrm>
            <a:off x="1704976" y="1170914"/>
            <a:ext cx="8622615" cy="3750836"/>
          </a:xfrm>
          <a:prstGeom prst="rect">
            <a:avLst/>
          </a:prstGeom>
        </p:spPr>
      </p:pic>
      <p:sp>
        <p:nvSpPr>
          <p:cNvPr id="2" name="标题 1"/>
          <p:cNvSpPr txBox="1"/>
          <p:nvPr/>
        </p:nvSpPr>
        <p:spPr>
          <a:xfrm>
            <a:off x="4168406" y="5221862"/>
            <a:ext cx="5624513"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marL="0" marR="0" lvl="0" indent="0" algn="l" defTabSz="12192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Yes,</a:t>
            </a:r>
            <a:r>
              <a:rPr kumimoji="0" lang="zh-CN" altLang="en-US"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 </a:t>
            </a:r>
            <a:r>
              <a:rPr kumimoji="0" lang="en-US"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NN is complex!</a:t>
            </a:r>
          </a:p>
        </p:txBody>
      </p:sp>
    </p:spTree>
    <p:extLst>
      <p:ext uri="{BB962C8B-B14F-4D97-AF65-F5344CB8AC3E}">
        <p14:creationId xmlns:p14="http://schemas.microsoft.com/office/powerpoint/2010/main" val="44585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3200" dirty="0"/>
              <a:t>Start from traditional generalization gap</a:t>
            </a:r>
            <a:endParaRPr lang="zh-CN" altLang="en-US" dirty="0"/>
          </a:p>
        </p:txBody>
      </p:sp>
      <p:pic>
        <p:nvPicPr>
          <p:cNvPr id="18" name="Picture 8" descr="var_bias_s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036" y="2474622"/>
            <a:ext cx="4267200" cy="279169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p:cNvCxnSpPr/>
          <p:nvPr/>
        </p:nvCxnSpPr>
        <p:spPr>
          <a:xfrm>
            <a:off x="10864641" y="3773860"/>
            <a:ext cx="0" cy="91440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621149" y="1928399"/>
            <a:ext cx="275539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42C2D"/>
                </a:solidFill>
                <a:effectLst/>
                <a:uLnTx/>
                <a:uFillTx/>
                <a:latin typeface="Times New Roman" panose="02020603050405020304" pitchFamily="18" charset="0"/>
                <a:ea typeface="黑体" panose="02010609060101010101" charset="-122"/>
                <a:cs typeface="+mn-cs"/>
              </a:rPr>
              <a:t>Generalization Gap</a:t>
            </a:r>
          </a:p>
        </p:txBody>
      </p:sp>
      <p:sp>
        <p:nvSpPr>
          <p:cNvPr id="3" name="文本框 2"/>
          <p:cNvSpPr txBox="1"/>
          <p:nvPr/>
        </p:nvSpPr>
        <p:spPr>
          <a:xfrm>
            <a:off x="2868603" y="1018135"/>
            <a:ext cx="6865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Large complexity </a:t>
            </a:r>
            <a:r>
              <a:rPr kumimoji="0" 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 Large generalization gap</a:t>
            </a:r>
            <a:endParaRPr kumimoji="0" 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pic>
        <p:nvPicPr>
          <p:cNvPr id="9" name="图片 8"/>
          <p:cNvPicPr>
            <a:picLocks noChangeAspect="1"/>
          </p:cNvPicPr>
          <p:nvPr/>
        </p:nvPicPr>
        <p:blipFill>
          <a:blip r:embed="rId3"/>
          <a:stretch>
            <a:fillRect/>
          </a:stretch>
        </p:blipFill>
        <p:spPr>
          <a:xfrm>
            <a:off x="326887" y="2328509"/>
            <a:ext cx="6905699" cy="2948047"/>
          </a:xfrm>
          <a:prstGeom prst="rect">
            <a:avLst/>
          </a:prstGeom>
        </p:spPr>
      </p:pic>
      <p:sp>
        <p:nvSpPr>
          <p:cNvPr id="4" name="标题 1"/>
          <p:cNvSpPr txBox="1"/>
          <p:nvPr/>
        </p:nvSpPr>
        <p:spPr>
          <a:xfrm>
            <a:off x="1509279" y="5276556"/>
            <a:ext cx="986726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marL="0" marR="0" lvl="0" indent="0" algn="l" defTabSz="12192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Traditional wisdom: Too complex is trouble</a:t>
            </a:r>
            <a:endParaRPr kumimoji="0" lang="en-US"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615975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Simplicity is important</a:t>
            </a:r>
            <a:endParaRPr lang="zh-CN" altLang="en-US" dirty="0"/>
          </a:p>
        </p:txBody>
      </p:sp>
      <p:pic>
        <p:nvPicPr>
          <p:cNvPr id="5" name="图片 4"/>
          <p:cNvPicPr>
            <a:picLocks noChangeAspect="1"/>
          </p:cNvPicPr>
          <p:nvPr/>
        </p:nvPicPr>
        <p:blipFill>
          <a:blip r:embed="rId2"/>
          <a:srcRect b="18210"/>
          <a:stretch/>
        </p:blipFill>
        <p:spPr>
          <a:xfrm>
            <a:off x="1342886" y="835690"/>
            <a:ext cx="9930296" cy="4379777"/>
          </a:xfrm>
          <a:prstGeom prst="rect">
            <a:avLst/>
          </a:prstGeom>
        </p:spPr>
      </p:pic>
      <p:sp>
        <p:nvSpPr>
          <p:cNvPr id="4" name="文本框 3">
            <a:extLst>
              <a:ext uri="{FF2B5EF4-FFF2-40B4-BE49-F238E27FC236}">
                <a16:creationId xmlns:a16="http://schemas.microsoft.com/office/drawing/2014/main" id="{69FE0A62-4CCD-C0EB-8FE1-B557D8644C1C}"/>
              </a:ext>
            </a:extLst>
          </p:cNvPr>
          <p:cNvSpPr txBox="1"/>
          <p:nvPr/>
        </p:nvSpPr>
        <p:spPr>
          <a:xfrm>
            <a:off x="1841500" y="5380213"/>
            <a:ext cx="9825566" cy="646331"/>
          </a:xfrm>
          <a:prstGeom prst="rect">
            <a:avLst/>
          </a:prstGeom>
          <a:noFill/>
        </p:spPr>
        <p:txBody>
          <a:bodyPr wrap="square">
            <a:spAutoFit/>
          </a:bodyPr>
          <a:lstStyle/>
          <a:p>
            <a:r>
              <a:rPr lang="en-US" altLang="zh-CN" dirty="0">
                <a:solidFill>
                  <a:schemeClr val="tx2"/>
                </a:solidFill>
              </a:rPr>
              <a:t>Von Neumann once said, "Give me four parameters and I can fit an elephant, give me one more and I can make the elephant move." (Dyson 2004)</a:t>
            </a:r>
            <a:endParaRPr lang="zh-CN" altLang="en-US" dirty="0">
              <a:solidFill>
                <a:schemeClr val="tx2"/>
              </a:solidFill>
            </a:endParaRPr>
          </a:p>
        </p:txBody>
      </p:sp>
    </p:spTree>
    <p:extLst>
      <p:ext uri="{BB962C8B-B14F-4D97-AF65-F5344CB8AC3E}">
        <p14:creationId xmlns:p14="http://schemas.microsoft.com/office/powerpoint/2010/main" val="3303692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Simplicity is important</a:t>
            </a:r>
            <a:endParaRPr lang="zh-CN" altLang="en-US" dirty="0"/>
          </a:p>
        </p:txBody>
      </p:sp>
      <p:pic>
        <p:nvPicPr>
          <p:cNvPr id="4" name="图片 3"/>
          <p:cNvPicPr>
            <a:picLocks noChangeAspect="1"/>
          </p:cNvPicPr>
          <p:nvPr/>
        </p:nvPicPr>
        <p:blipFill>
          <a:blip r:embed="rId2"/>
          <a:stretch>
            <a:fillRect/>
          </a:stretch>
        </p:blipFill>
        <p:spPr>
          <a:xfrm>
            <a:off x="195262" y="1266825"/>
            <a:ext cx="11801475" cy="4324350"/>
          </a:xfrm>
          <a:prstGeom prst="rect">
            <a:avLst/>
          </a:prstGeom>
        </p:spPr>
      </p:pic>
    </p:spTree>
    <p:extLst>
      <p:ext uri="{BB962C8B-B14F-4D97-AF65-F5344CB8AC3E}">
        <p14:creationId xmlns:p14="http://schemas.microsoft.com/office/powerpoint/2010/main" val="393785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5ED83-4336-9043-2E7A-3F3F182F293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858C336-B8D7-4200-2914-7C6090C2FC9C}"/>
              </a:ext>
            </a:extLst>
          </p:cNvPr>
          <p:cNvSpPr>
            <a:spLocks noGrp="1"/>
          </p:cNvSpPr>
          <p:nvPr>
            <p:ph type="title" idx="4294967295"/>
          </p:nvPr>
        </p:nvSpPr>
        <p:spPr>
          <a:xfrm>
            <a:off x="1" y="2808288"/>
            <a:ext cx="12192000" cy="620712"/>
          </a:xfrm>
        </p:spPr>
        <p:txBody>
          <a:bodyPr/>
          <a:lstStyle/>
          <a:p>
            <a:pPr algn="ctr"/>
            <a:r>
              <a:rPr lang="en-US" sz="4800" dirty="0">
                <a:solidFill>
                  <a:schemeClr val="tx2"/>
                </a:solidFill>
              </a:rPr>
              <a:t>What about neural networks?</a:t>
            </a:r>
          </a:p>
        </p:txBody>
      </p:sp>
    </p:spTree>
    <p:extLst>
      <p:ext uri="{BB962C8B-B14F-4D97-AF65-F5344CB8AC3E}">
        <p14:creationId xmlns:p14="http://schemas.microsoft.com/office/powerpoint/2010/main" val="134730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863A02-42E7-4D83-F1FB-3C9F8A10AA19}"/>
              </a:ext>
            </a:extLst>
          </p:cNvPr>
          <p:cNvSpPr>
            <a:spLocks noGrp="1"/>
          </p:cNvSpPr>
          <p:nvPr>
            <p:ph sz="quarter" idx="4294967295"/>
          </p:nvPr>
        </p:nvSpPr>
        <p:spPr>
          <a:xfrm>
            <a:off x="144931" y="208473"/>
            <a:ext cx="7772400" cy="552450"/>
          </a:xfrm>
        </p:spPr>
        <p:txBody>
          <a:bodyPr/>
          <a:lstStyle/>
          <a:p>
            <a:pPr marL="0" indent="0">
              <a:buNone/>
            </a:pPr>
            <a:r>
              <a:rPr kumimoji="1" lang="en-US" altLang="zh-CN" dirty="0"/>
              <a:t>Topics</a:t>
            </a:r>
            <a:endParaRPr kumimoji="1" lang="zh-CN" altLang="en-US" dirty="0"/>
          </a:p>
        </p:txBody>
      </p:sp>
      <p:pic>
        <p:nvPicPr>
          <p:cNvPr id="13" name="图片 12">
            <a:extLst>
              <a:ext uri="{FF2B5EF4-FFF2-40B4-BE49-F238E27FC236}">
                <a16:creationId xmlns:a16="http://schemas.microsoft.com/office/drawing/2014/main" id="{FCE65808-F1F3-DC33-9762-1B76496E42E9}"/>
              </a:ext>
            </a:extLst>
          </p:cNvPr>
          <p:cNvPicPr>
            <a:picLocks noChangeAspect="1"/>
          </p:cNvPicPr>
          <p:nvPr/>
        </p:nvPicPr>
        <p:blipFill>
          <a:blip r:embed="rId2"/>
          <a:stretch>
            <a:fillRect/>
          </a:stretch>
        </p:blipFill>
        <p:spPr>
          <a:xfrm>
            <a:off x="9134816" y="3103807"/>
            <a:ext cx="2727061" cy="2768025"/>
          </a:xfrm>
          <a:prstGeom prst="rect">
            <a:avLst/>
          </a:prstGeom>
        </p:spPr>
      </p:pic>
      <p:sp>
        <p:nvSpPr>
          <p:cNvPr id="14" name="文本框 13">
            <a:extLst>
              <a:ext uri="{FF2B5EF4-FFF2-40B4-BE49-F238E27FC236}">
                <a16:creationId xmlns:a16="http://schemas.microsoft.com/office/drawing/2014/main" id="{E499D8AA-425B-0B5C-A1B2-0AC26F0C4223}"/>
              </a:ext>
            </a:extLst>
          </p:cNvPr>
          <p:cNvSpPr txBox="1"/>
          <p:nvPr/>
        </p:nvSpPr>
        <p:spPr>
          <a:xfrm>
            <a:off x="9071873" y="2532832"/>
            <a:ext cx="2907102" cy="369332"/>
          </a:xfrm>
          <a:prstGeom prst="rect">
            <a:avLst/>
          </a:prstGeom>
          <a:noFill/>
        </p:spPr>
        <p:txBody>
          <a:bodyPr wrap="square" rtlCol="0">
            <a:spAutoFit/>
          </a:bodyPr>
          <a:lstStyle/>
          <a:p>
            <a:r>
              <a:rPr kumimoji="1" lang="en-US" altLang="zh-CN" dirty="0">
                <a:solidFill>
                  <a:schemeClr val="tx2"/>
                </a:solidFill>
              </a:rPr>
              <a:t>《</a:t>
            </a:r>
            <a:r>
              <a:rPr kumimoji="1" lang="zh-CN" altLang="en-US" dirty="0">
                <a:solidFill>
                  <a:schemeClr val="tx2"/>
                </a:solidFill>
              </a:rPr>
              <a:t>深度学习导论与理解</a:t>
            </a:r>
            <a:r>
              <a:rPr kumimoji="1" lang="en-US" altLang="zh-CN" dirty="0">
                <a:solidFill>
                  <a:schemeClr val="tx2"/>
                </a:solidFill>
              </a:rPr>
              <a:t>》</a:t>
            </a:r>
            <a:endParaRPr kumimoji="1" lang="zh-CN" altLang="en-US" dirty="0">
              <a:solidFill>
                <a:schemeClr val="tx2"/>
              </a:solidFill>
            </a:endParaRPr>
          </a:p>
        </p:txBody>
      </p:sp>
      <p:sp>
        <p:nvSpPr>
          <p:cNvPr id="4" name="文本框 3">
            <a:extLst>
              <a:ext uri="{FF2B5EF4-FFF2-40B4-BE49-F238E27FC236}">
                <a16:creationId xmlns:a16="http://schemas.microsoft.com/office/drawing/2014/main" id="{E6A30C7F-8D29-273F-8BD4-635AB62F74AE}"/>
              </a:ext>
            </a:extLst>
          </p:cNvPr>
          <p:cNvSpPr txBox="1"/>
          <p:nvPr/>
        </p:nvSpPr>
        <p:spPr>
          <a:xfrm>
            <a:off x="412209" y="1423390"/>
            <a:ext cx="8722607" cy="3451842"/>
          </a:xfrm>
          <a:prstGeom prst="rect">
            <a:avLst/>
          </a:prstGeom>
          <a:noFill/>
        </p:spPr>
        <p:txBody>
          <a:bodyPr wrap="square">
            <a:spAutoFit/>
          </a:bodyPr>
          <a:lstStyle/>
          <a:p>
            <a:pPr>
              <a:lnSpc>
                <a:spcPct val="115000"/>
              </a:lnSpc>
              <a:spcAft>
                <a:spcPts val="800"/>
              </a:spcAft>
            </a:pPr>
            <a:r>
              <a:rPr lang="en-US"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We will cover the following topics:</a:t>
            </a:r>
            <a:endParaRPr lang="zh-CN"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nSpc>
                <a:spcPct val="115000"/>
              </a:lnSpc>
              <a:spcAft>
                <a:spcPts val="800"/>
              </a:spcAft>
              <a:buAutoNum type="arabicParenBoth"/>
            </a:pPr>
            <a:r>
              <a:rPr lang="en-US"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Introduction to Phenomenon-driven understanding</a:t>
            </a:r>
          </a:p>
          <a:p>
            <a:pPr marL="457200" indent="-457200">
              <a:lnSpc>
                <a:spcPct val="115000"/>
              </a:lnSpc>
              <a:spcAft>
                <a:spcPts val="800"/>
              </a:spcAft>
              <a:buAutoNum type="arabicParenBoth"/>
            </a:pPr>
            <a:r>
              <a:rPr lang="en-US"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Low-frequency bias in output space during training  (frequency principle</a:t>
            </a:r>
            <a:r>
              <a:rPr lang="en-US" altLang="zh-CN" sz="2400" kern="100" dirty="0">
                <a:solidFill>
                  <a:schemeClr val="tx2"/>
                </a:solidFill>
                <a:latin typeface="等线" panose="02010600030101010101" pitchFamily="2" charset="-122"/>
                <a:ea typeface="等线" panose="02010600030101010101" pitchFamily="2" charset="-122"/>
                <a:cs typeface="Times New Roman" panose="02020603050405020304" pitchFamily="18" charset="0"/>
              </a:rPr>
              <a:t>/spectral bias</a:t>
            </a:r>
            <a:r>
              <a:rPr lang="en-US"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2400" kern="100" dirty="0">
              <a:solidFill>
                <a:schemeClr val="tx2"/>
              </a:solidFill>
              <a:latin typeface="等线" panose="02010600030101010101" pitchFamily="2" charset="-122"/>
              <a:ea typeface="等线" panose="02010600030101010101" pitchFamily="2" charset="-122"/>
              <a:cs typeface="Times New Roman" panose="02020603050405020304" pitchFamily="18" charset="0"/>
            </a:endParaRPr>
          </a:p>
          <a:p>
            <a:pPr marL="457200" indent="-457200">
              <a:lnSpc>
                <a:spcPct val="115000"/>
              </a:lnSpc>
              <a:spcAft>
                <a:spcPts val="800"/>
              </a:spcAft>
              <a:buAutoNum type="arabicParenBoth"/>
            </a:pPr>
            <a:r>
              <a:rPr lang="en-US"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Neurons in the same layer tend to be similar during training                            (neuron condensation/alignment)</a:t>
            </a:r>
            <a:r>
              <a:rPr lang="zh-CN"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 </a:t>
            </a:r>
            <a:endParaRPr lang="en-US"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457200" indent="-457200">
              <a:lnSpc>
                <a:spcPct val="115000"/>
              </a:lnSpc>
              <a:spcAft>
                <a:spcPts val="800"/>
              </a:spcAft>
              <a:buAutoNum type="arabicParenBoth"/>
            </a:pPr>
            <a:r>
              <a:rPr lang="en-US"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Reasoning of transformer-based language models </a:t>
            </a:r>
            <a:endParaRPr lang="zh-CN"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3780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One dimensional fitting</a:t>
            </a:r>
            <a:endParaRPr lang="zh-CN" altLang="en-US" dirty="0"/>
          </a:p>
        </p:txBody>
      </p:sp>
      <p:pic>
        <p:nvPicPr>
          <p:cNvPr id="5" name="图片 4"/>
          <p:cNvPicPr>
            <a:picLocks noChangeAspect="1"/>
          </p:cNvPicPr>
          <p:nvPr/>
        </p:nvPicPr>
        <p:blipFill>
          <a:blip r:embed="rId2"/>
          <a:stretch>
            <a:fillRect/>
          </a:stretch>
        </p:blipFill>
        <p:spPr>
          <a:xfrm>
            <a:off x="6479782" y="865774"/>
            <a:ext cx="5478090" cy="4036966"/>
          </a:xfrm>
          <a:prstGeom prst="rect">
            <a:avLst/>
          </a:prstGeom>
        </p:spPr>
      </p:pic>
      <p:sp>
        <p:nvSpPr>
          <p:cNvPr id="7" name="文本框 6"/>
          <p:cNvSpPr txBox="1"/>
          <p:nvPr/>
        </p:nvSpPr>
        <p:spPr>
          <a:xfrm>
            <a:off x="6853497" y="5080481"/>
            <a:ext cx="521302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42C2D"/>
                </a:solidFill>
                <a:effectLst/>
                <a:uLnTx/>
                <a:uFillTx/>
                <a:latin typeface="宋体" panose="02010600030101010101" pitchFamily="2" charset="-122"/>
                <a:ea typeface="宋体" panose="02010600030101010101" pitchFamily="2" charset="-122"/>
                <a:cs typeface="+mn-cs"/>
              </a:rPr>
              <a:t>Four hidden layers with 500 neurons in each layer and the activation function Tanh.</a:t>
            </a: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3" name="图片 9">
            <a:extLst>
              <a:ext uri="{FF2B5EF4-FFF2-40B4-BE49-F238E27FC236}">
                <a16:creationId xmlns:a16="http://schemas.microsoft.com/office/drawing/2014/main" id="{FDD1E3FB-3213-FCCD-9EF5-3F7AF59D23EB}"/>
              </a:ext>
            </a:extLst>
          </p:cNvPr>
          <p:cNvPicPr>
            <a:picLocks noChangeAspect="1"/>
          </p:cNvPicPr>
          <p:nvPr/>
        </p:nvPicPr>
        <p:blipFill>
          <a:blip r:embed="rId3"/>
          <a:stretch/>
        </p:blipFill>
        <p:spPr bwMode="auto">
          <a:xfrm>
            <a:off x="57747" y="1417444"/>
            <a:ext cx="5800922" cy="4394199"/>
          </a:xfrm>
          <a:prstGeom prst="rect">
            <a:avLst/>
          </a:prstGeom>
        </p:spPr>
      </p:pic>
      <p:sp>
        <p:nvSpPr>
          <p:cNvPr id="4" name="矩形 6">
            <a:extLst>
              <a:ext uri="{FF2B5EF4-FFF2-40B4-BE49-F238E27FC236}">
                <a16:creationId xmlns:a16="http://schemas.microsoft.com/office/drawing/2014/main" id="{2FC5E1CC-5E1C-C4DC-062E-30116C0F71F1}"/>
              </a:ext>
            </a:extLst>
          </p:cNvPr>
          <p:cNvSpPr/>
          <p:nvPr/>
        </p:nvSpPr>
        <p:spPr bwMode="auto">
          <a:xfrm>
            <a:off x="4209835" y="5852207"/>
            <a:ext cx="1752599" cy="323165"/>
          </a:xfrm>
          <a:prstGeom prst="rect">
            <a:avLst/>
          </a:prstGeom>
        </p:spPr>
        <p:txBody>
          <a:bodyPr wrap="square">
            <a:spAutoFit/>
          </a:bodyPr>
          <a:lstStyle/>
          <a:p>
            <a:pPr marL="0" marR="0" lvl="0" indent="0" algn="l" defTabSz="914400">
              <a:lnSpc>
                <a:spcPct val="100000"/>
              </a:lnSpc>
              <a:spcBef>
                <a:spcPts val="0"/>
              </a:spcBef>
              <a:spcAft>
                <a:spcPts val="0"/>
              </a:spcAft>
              <a:buClrTx/>
              <a:buSzTx/>
              <a:buFontTx/>
              <a:buNone/>
              <a:defRPr/>
            </a:pPr>
            <a:r>
              <a:rPr lang="en-US" sz="1500" b="0" i="0" u="none" strike="noStrike" cap="none" spc="0">
                <a:ln>
                  <a:noFill/>
                </a:ln>
                <a:solidFill>
                  <a:srgbClr val="000000"/>
                </a:solidFill>
                <a:latin typeface="NimbusRomNo9L-Medi"/>
                <a:ea typeface="+mn-ea"/>
                <a:cs typeface="+mn-cs"/>
              </a:rPr>
              <a:t>Lei Wu et al., 2017</a:t>
            </a:r>
            <a:r>
              <a:rPr lang="en-US" sz="1500" b="0" i="0" u="none" strike="noStrike" cap="none" spc="0">
                <a:ln>
                  <a:noFill/>
                </a:ln>
                <a:solidFill>
                  <a:srgbClr val="000000"/>
                </a:solidFill>
                <a:latin typeface="Times New Roman"/>
                <a:ea typeface="+mn-ea"/>
                <a:cs typeface="+mn-cs"/>
              </a:rPr>
              <a:t> </a:t>
            </a:r>
            <a:endParaRPr/>
          </a:p>
        </p:txBody>
      </p:sp>
      <p:sp>
        <p:nvSpPr>
          <p:cNvPr id="6" name="文本框 7">
            <a:extLst>
              <a:ext uri="{FF2B5EF4-FFF2-40B4-BE49-F238E27FC236}">
                <a16:creationId xmlns:a16="http://schemas.microsoft.com/office/drawing/2014/main" id="{2DFC0BDD-2E8A-47E6-4015-1C19DB29BAFC}"/>
              </a:ext>
            </a:extLst>
          </p:cNvPr>
          <p:cNvSpPr>
            <a:spLocks/>
          </p:cNvSpPr>
          <p:nvPr/>
        </p:nvSpPr>
        <p:spPr bwMode="auto">
          <a:xfrm>
            <a:off x="748408" y="1037617"/>
            <a:ext cx="4648200" cy="400110"/>
          </a:xfrm>
          <a:prstGeom prst="rect">
            <a:avLst/>
          </a:prstGeom>
          <a:noFill/>
        </p:spPr>
        <p:txBody>
          <a:bodyPr wrap="square" rtlCol="0">
            <a:spAutoFit/>
          </a:bodyPr>
          <a:lstStyle/>
          <a:p>
            <a:pPr marL="0" marR="0" lvl="0" indent="0" algn="l" defTabSz="914400">
              <a:lnSpc>
                <a:spcPct val="100000"/>
              </a:lnSpc>
              <a:spcBef>
                <a:spcPts val="0"/>
              </a:spcBef>
              <a:spcAft>
                <a:spcPts val="0"/>
              </a:spcAft>
              <a:buClrTx/>
              <a:buSzTx/>
              <a:buFontTx/>
              <a:buNone/>
              <a:defRPr/>
            </a:pPr>
            <a:r>
              <a:rPr lang="en-US" sz="2000" b="0" i="0" u="none" strike="noStrike" cap="none" spc="0">
                <a:ln>
                  <a:noFill/>
                </a:ln>
                <a:solidFill>
                  <a:srgbClr val="000000"/>
                </a:solidFill>
                <a:latin typeface="Times New Roman"/>
                <a:ea typeface="+mn-ea"/>
                <a:cs typeface="+mn-cs"/>
              </a:rPr>
              <a:t># of parameters: ~ 1600*Layer number&gt;&gt;5</a:t>
            </a:r>
            <a:endParaRPr/>
          </a:p>
        </p:txBody>
      </p:sp>
      <p:pic>
        <p:nvPicPr>
          <p:cNvPr id="8" name="图片 5">
            <a:extLst>
              <a:ext uri="{FF2B5EF4-FFF2-40B4-BE49-F238E27FC236}">
                <a16:creationId xmlns:a16="http://schemas.microsoft.com/office/drawing/2014/main" id="{F86E1230-1130-E465-8135-F71DCB5269DD}"/>
              </a:ext>
            </a:extLst>
          </p:cNvPr>
          <p:cNvPicPr>
            <a:picLocks noChangeAspect="1"/>
          </p:cNvPicPr>
          <p:nvPr/>
        </p:nvPicPr>
        <p:blipFill>
          <a:blip r:embed="rId3"/>
          <a:stretch/>
        </p:blipFill>
        <p:spPr bwMode="auto">
          <a:xfrm>
            <a:off x="57748" y="1437726"/>
            <a:ext cx="5800922" cy="4394199"/>
          </a:xfrm>
          <a:prstGeom prst="rect">
            <a:avLst/>
          </a:prstGeom>
        </p:spPr>
      </p:pic>
    </p:spTree>
    <p:extLst>
      <p:ext uri="{BB962C8B-B14F-4D97-AF65-F5344CB8AC3E}">
        <p14:creationId xmlns:p14="http://schemas.microsoft.com/office/powerpoint/2010/main" val="2035695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Overparameterization</a:t>
            </a:r>
            <a:r>
              <a:rPr lang="zh-CN" altLang="en-US" sz="3200" dirty="0"/>
              <a:t> </a:t>
            </a:r>
            <a:r>
              <a:rPr lang="en-US" altLang="zh-CN" sz="3200" dirty="0"/>
              <a:t>puzzle</a:t>
            </a:r>
            <a:endParaRPr lang="zh-CN" altLang="en-US" dirty="0"/>
          </a:p>
        </p:txBody>
      </p:sp>
      <p:sp>
        <p:nvSpPr>
          <p:cNvPr id="3" name="文本框 2"/>
          <p:cNvSpPr txBox="1"/>
          <p:nvPr/>
        </p:nvSpPr>
        <p:spPr>
          <a:xfrm>
            <a:off x="8028878" y="5916394"/>
            <a:ext cx="416312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mn-cs"/>
              </a:rPr>
              <a:t>L.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charset="-122"/>
                <a:cs typeface="+mn-cs"/>
              </a:rPr>
              <a:t>Breiman</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mn-cs"/>
              </a:rPr>
              <a:t> 1995, Zhang et al., 2016</a:t>
            </a:r>
          </a:p>
        </p:txBody>
      </p:sp>
      <p:pic>
        <p:nvPicPr>
          <p:cNvPr id="4" name="图片 3"/>
          <p:cNvPicPr>
            <a:picLocks noChangeAspect="1"/>
          </p:cNvPicPr>
          <p:nvPr/>
        </p:nvPicPr>
        <p:blipFill>
          <a:blip r:embed="rId2"/>
          <a:stretch>
            <a:fillRect/>
          </a:stretch>
        </p:blipFill>
        <p:spPr>
          <a:xfrm>
            <a:off x="266294" y="1722289"/>
            <a:ext cx="11339739" cy="3694091"/>
          </a:xfrm>
          <a:prstGeom prst="rect">
            <a:avLst/>
          </a:prstGeom>
        </p:spPr>
      </p:pic>
      <p:sp>
        <p:nvSpPr>
          <p:cNvPr id="5" name="矩形 4"/>
          <p:cNvSpPr/>
          <p:nvPr/>
        </p:nvSpPr>
        <p:spPr>
          <a:xfrm>
            <a:off x="6633372" y="2665117"/>
            <a:ext cx="5486400"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mn-cs"/>
              </a:rPr>
              <a:t>60000 32x32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黑体" panose="02010609060101010101" charset="-122"/>
                <a:cs typeface="+mn-cs"/>
              </a:rPr>
              <a:t>colour</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mn-cs"/>
              </a:rPr>
              <a:t> images in 10 classes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mn-cs"/>
            </a:endParaRPr>
          </a:p>
        </p:txBody>
      </p:sp>
      <p:sp>
        <p:nvSpPr>
          <p:cNvPr id="7" name="文本框 6"/>
          <p:cNvSpPr txBox="1"/>
          <p:nvPr/>
        </p:nvSpPr>
        <p:spPr>
          <a:xfrm>
            <a:off x="1579668" y="1070284"/>
            <a:ext cx="8712993"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Puzzle: generalize well even # of para &gt;&gt; # of training data</a:t>
            </a:r>
          </a:p>
        </p:txBody>
      </p:sp>
      <p:sp>
        <p:nvSpPr>
          <p:cNvPr id="6" name="标题 1"/>
          <p:cNvSpPr txBox="1"/>
          <p:nvPr/>
        </p:nvSpPr>
        <p:spPr>
          <a:xfrm>
            <a:off x="2126313" y="5407759"/>
            <a:ext cx="986726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marL="0" marR="0" lvl="0" indent="0" algn="l" defTabSz="12192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This trouble ignores deep learning?</a:t>
            </a:r>
            <a:endParaRPr kumimoji="0" lang="en-US"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1688097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Long-standing problems</a:t>
            </a:r>
            <a:endParaRPr lang="zh-CN" altLang="en-US" dirty="0"/>
          </a:p>
        </p:txBody>
      </p:sp>
      <p:pic>
        <p:nvPicPr>
          <p:cNvPr id="4" name="图片 3"/>
          <p:cNvPicPr>
            <a:picLocks noChangeAspect="1"/>
          </p:cNvPicPr>
          <p:nvPr/>
        </p:nvPicPr>
        <p:blipFill>
          <a:blip r:embed="rId2"/>
          <a:stretch>
            <a:fillRect/>
          </a:stretch>
        </p:blipFill>
        <p:spPr>
          <a:xfrm>
            <a:off x="0" y="2454975"/>
            <a:ext cx="12192000" cy="1948050"/>
          </a:xfrm>
          <a:prstGeom prst="rect">
            <a:avLst/>
          </a:prstGeom>
        </p:spPr>
      </p:pic>
      <p:pic>
        <p:nvPicPr>
          <p:cNvPr id="5" name="图片 4"/>
          <p:cNvPicPr>
            <a:picLocks noChangeAspect="1"/>
          </p:cNvPicPr>
          <p:nvPr/>
        </p:nvPicPr>
        <p:blipFill>
          <a:blip r:embed="rId3"/>
          <a:stretch>
            <a:fillRect/>
          </a:stretch>
        </p:blipFill>
        <p:spPr>
          <a:xfrm>
            <a:off x="3437676" y="882295"/>
            <a:ext cx="6345721" cy="1182883"/>
          </a:xfrm>
          <a:prstGeom prst="rect">
            <a:avLst/>
          </a:prstGeom>
        </p:spPr>
      </p:pic>
      <p:sp>
        <p:nvSpPr>
          <p:cNvPr id="6" name="文本框 5"/>
          <p:cNvSpPr txBox="1"/>
          <p:nvPr/>
        </p:nvSpPr>
        <p:spPr>
          <a:xfrm>
            <a:off x="1861261" y="958468"/>
            <a:ext cx="12346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rPr>
              <a:t>1995</a:t>
            </a:r>
            <a:endParaRPr kumimoji="0" lang="zh-CN" altLang="en-US" sz="3600" b="1"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endParaRPr>
          </a:p>
        </p:txBody>
      </p:sp>
      <p:pic>
        <p:nvPicPr>
          <p:cNvPr id="8" name="图片 7"/>
          <p:cNvPicPr>
            <a:picLocks noChangeAspect="1"/>
          </p:cNvPicPr>
          <p:nvPr/>
        </p:nvPicPr>
        <p:blipFill>
          <a:blip r:embed="rId4"/>
          <a:stretch>
            <a:fillRect/>
          </a:stretch>
        </p:blipFill>
        <p:spPr>
          <a:xfrm>
            <a:off x="0" y="4662096"/>
            <a:ext cx="12192000" cy="1237436"/>
          </a:xfrm>
          <a:prstGeom prst="rect">
            <a:avLst/>
          </a:prstGeom>
        </p:spPr>
      </p:pic>
    </p:spTree>
    <p:extLst>
      <p:ext uri="{BB962C8B-B14F-4D97-AF65-F5344CB8AC3E}">
        <p14:creationId xmlns:p14="http://schemas.microsoft.com/office/powerpoint/2010/main" val="2928720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69F65-E07B-AD89-CEFB-F517B62750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9CD009A-83E1-8D1F-1268-BD768D9A06DB}"/>
              </a:ext>
            </a:extLst>
          </p:cNvPr>
          <p:cNvSpPr>
            <a:spLocks noGrp="1"/>
          </p:cNvSpPr>
          <p:nvPr>
            <p:ph type="title" idx="4294967295"/>
          </p:nvPr>
        </p:nvSpPr>
        <p:spPr>
          <a:xfrm>
            <a:off x="0" y="2808288"/>
            <a:ext cx="12192000" cy="620712"/>
          </a:xfrm>
        </p:spPr>
        <p:txBody>
          <a:bodyPr/>
          <a:lstStyle/>
          <a:p>
            <a:pPr algn="ctr"/>
            <a:r>
              <a:rPr lang="en-US" altLang="zh-CN" dirty="0">
                <a:solidFill>
                  <a:schemeClr val="tx2"/>
                </a:solidFill>
              </a:rPr>
              <a:t>This phenomenon inspires a series of subsequent works</a:t>
            </a:r>
            <a:endParaRPr lang="en-US" dirty="0">
              <a:solidFill>
                <a:schemeClr val="tx2"/>
              </a:solidFill>
            </a:endParaRPr>
          </a:p>
        </p:txBody>
      </p:sp>
    </p:spTree>
    <p:extLst>
      <p:ext uri="{BB962C8B-B14F-4D97-AF65-F5344CB8AC3E}">
        <p14:creationId xmlns:p14="http://schemas.microsoft.com/office/powerpoint/2010/main" val="3811726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08288"/>
            <a:ext cx="12192000" cy="620712"/>
          </a:xfrm>
        </p:spPr>
        <p:txBody>
          <a:bodyPr/>
          <a:lstStyle/>
          <a:p>
            <a:pPr algn="ctr"/>
            <a:r>
              <a:rPr lang="en-US" sz="4000" dirty="0">
                <a:solidFill>
                  <a:schemeClr val="tx2"/>
                </a:solidFill>
              </a:rPr>
              <a:t>Is NN really so complex?</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408B2-6045-119B-6A79-94865F97D34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DE6E4A2-DF74-3E39-9E0D-23198408567F}"/>
              </a:ext>
            </a:extLst>
          </p:cNvPr>
          <p:cNvSpPr>
            <a:spLocks noGrp="1"/>
          </p:cNvSpPr>
          <p:nvPr>
            <p:ph type="title" idx="4294967295"/>
          </p:nvPr>
        </p:nvSpPr>
        <p:spPr>
          <a:xfrm>
            <a:off x="0" y="2808288"/>
            <a:ext cx="9470571" cy="620712"/>
          </a:xfrm>
        </p:spPr>
        <p:txBody>
          <a:bodyPr/>
          <a:lstStyle/>
          <a:p>
            <a:pPr algn="ctr"/>
            <a:r>
              <a:rPr lang="en-US" sz="4000" dirty="0">
                <a:solidFill>
                  <a:schemeClr val="tx2"/>
                </a:solidFill>
              </a:rPr>
              <a:t>Is NN really so complex?</a:t>
            </a:r>
          </a:p>
        </p:txBody>
      </p:sp>
      <p:sp>
        <p:nvSpPr>
          <p:cNvPr id="3" name="标题 1">
            <a:extLst>
              <a:ext uri="{FF2B5EF4-FFF2-40B4-BE49-F238E27FC236}">
                <a16:creationId xmlns:a16="http://schemas.microsoft.com/office/drawing/2014/main" id="{BBF8ABCC-CFF7-25A2-E866-26C7C1777F0F}"/>
              </a:ext>
            </a:extLst>
          </p:cNvPr>
          <p:cNvSpPr txBox="1">
            <a:spLocks/>
          </p:cNvSpPr>
          <p:nvPr/>
        </p:nvSpPr>
        <p:spPr>
          <a:xfrm>
            <a:off x="7699828" y="2808062"/>
            <a:ext cx="365760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sz="4000" dirty="0"/>
              <a:t>in practice</a:t>
            </a:r>
            <a:r>
              <a:rPr lang="en-US" sz="4000" dirty="0">
                <a:solidFill>
                  <a:schemeClr val="tx2"/>
                </a:solidFill>
              </a:rPr>
              <a:t>?</a:t>
            </a:r>
          </a:p>
        </p:txBody>
      </p:sp>
    </p:spTree>
    <p:extLst>
      <p:ext uri="{BB962C8B-B14F-4D97-AF65-F5344CB8AC3E}">
        <p14:creationId xmlns:p14="http://schemas.microsoft.com/office/powerpoint/2010/main" val="129900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圆角 72"/>
          <p:cNvSpPr/>
          <p:nvPr/>
        </p:nvSpPr>
        <p:spPr>
          <a:xfrm>
            <a:off x="3727450" y="1046559"/>
            <a:ext cx="4965700" cy="1538984"/>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00" b="0" i="0" u="none" strike="noStrike" kern="1200" cap="none" spc="0" normalizeH="0" baseline="0" noProof="0">
              <a:ln>
                <a:noFill/>
              </a:ln>
              <a:solidFill>
                <a:srgbClr val="FFFFFF"/>
              </a:solidFill>
              <a:effectLst/>
              <a:uLnTx/>
              <a:uFillTx/>
              <a:latin typeface="Arial"/>
              <a:ea typeface="微软雅黑"/>
              <a:cs typeface="+mn-cs"/>
            </a:endParaRPr>
          </a:p>
        </p:txBody>
      </p:sp>
      <p:sp>
        <p:nvSpPr>
          <p:cNvPr id="2" name="文本占位符 1"/>
          <p:cNvSpPr>
            <a:spLocks noGrp="1"/>
          </p:cNvSpPr>
          <p:nvPr>
            <p:ph type="body" sz="quarter" idx="11"/>
          </p:nvPr>
        </p:nvSpPr>
        <p:spPr/>
        <p:txBody>
          <a:bodyPr/>
          <a:lstStyle/>
          <a:p>
            <a:r>
              <a:rPr lang="en-US" altLang="zh-CN" dirty="0"/>
              <a:t>In our series</a:t>
            </a:r>
            <a:r>
              <a:rPr lang="zh-CN" altLang="en-US" dirty="0"/>
              <a:t>：</a:t>
            </a:r>
            <a:r>
              <a:rPr lang="en-US" altLang="zh-CN" dirty="0"/>
              <a:t>Implicit bias (regularization)</a:t>
            </a:r>
            <a:endParaRPr lang="zh-CN" altLang="en-US" dirty="0"/>
          </a:p>
        </p:txBody>
      </p:sp>
      <p:sp>
        <p:nvSpPr>
          <p:cNvPr id="59" name="文本框 58"/>
          <p:cNvSpPr txBox="1"/>
          <p:nvPr/>
        </p:nvSpPr>
        <p:spPr>
          <a:xfrm>
            <a:off x="6731769" y="3171475"/>
            <a:ext cx="859979"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Arial"/>
                <a:ea typeface="微软雅黑"/>
                <a:cs typeface="+mn-cs"/>
              </a:rPr>
              <a:t>Train</a:t>
            </a:r>
            <a:endParaRPr kumimoji="0" lang="en-US" altLang="zh-CN" sz="22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0" name="灯片编号占位符 59"/>
          <p:cNvSpPr>
            <a:spLocks noGrp="1"/>
          </p:cNvSpPr>
          <p:nvPr>
            <p:ph type="sldNum" sz="quarter" idx="4"/>
          </p:nvPr>
        </p:nvSpPr>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48644C6-89F0-466C-949F-E70AD72679A8}" type="slidenum">
              <a:rPr kumimoji="0" lang="zh-CN" altLang="en-US" sz="2000" b="0" i="0" u="none" strike="noStrike" kern="1200" cap="none" spc="0" normalizeH="0" baseline="0" noProof="0">
                <a:ln>
                  <a:noFill/>
                </a:ln>
                <a:solidFill>
                  <a:srgbClr val="000000"/>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2000" b="0" i="0" u="none" strike="noStrike" kern="1200" cap="none" spc="0" normalizeH="0" baseline="0" noProof="0">
              <a:ln>
                <a:noFill/>
              </a:ln>
              <a:solidFill>
                <a:srgbClr val="000000"/>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8" name="文本框 2"/>
              <p:cNvSpPr txBox="1"/>
              <p:nvPr/>
            </p:nvSpPr>
            <p:spPr>
              <a:xfrm>
                <a:off x="5804637" y="3900247"/>
                <a:ext cx="4076700" cy="10164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e>
                        <m:sub>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𝜃</m:t>
                          </m:r>
                        </m:sub>
                      </m:sSub>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den>
                      </m:f>
                      <m:nary>
                        <m:naryPr>
                          <m:chr m:val="∑"/>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e>
                          <m:sSup>
                            <m:sSup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sub>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𝜃</m:t>
                                      </m:r>
                                    </m:sub>
                                  </m:sSub>
                                  <m:d>
                                    <m:d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e>
                                  </m:d>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sup>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sSup>
                                  <m:d>
                                    <m:d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e>
                                  </m:d>
                                </m:e>
                              </m:d>
                            </m:e>
                            <m:sup>
                              <m:r>
                                <a:rPr kumimoji="0" lang="en-US" altLang="zh-CN" sz="22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e>
                      </m:nary>
                    </m:oMath>
                  </m:oMathPara>
                </a14:m>
                <a:endParaRPr kumimoji="0" lang="zh-CN" altLang="en-US" sz="22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8" name="文本框 2"/>
              <p:cNvSpPr txBox="1">
                <a:spLocks noRot="1" noChangeAspect="1" noMove="1" noResize="1" noEditPoints="1" noAdjustHandles="1" noChangeArrowheads="1" noChangeShapeType="1" noTextEdit="1"/>
              </p:cNvSpPr>
              <p:nvPr/>
            </p:nvSpPr>
            <p:spPr>
              <a:xfrm>
                <a:off x="5804637" y="3900247"/>
                <a:ext cx="4076700" cy="1016497"/>
              </a:xfrm>
              <a:prstGeom prst="rect">
                <a:avLst/>
              </a:prstGeom>
              <a:blipFill>
                <a:blip r:embed="rId2"/>
                <a:stretch>
                  <a:fillRect t="-104938" b="-159259"/>
                </a:stretch>
              </a:blipFill>
            </p:spPr>
            <p:txBody>
              <a:bodyPr/>
              <a:lstStyle/>
              <a:p>
                <a:r>
                  <a:rPr lang="zh-CN" altLang="en-US">
                    <a:noFill/>
                  </a:rPr>
                  <a:t> </a:t>
                </a:r>
              </a:p>
            </p:txBody>
          </p:sp>
        </mc:Fallback>
      </mc:AlternateContent>
      <p:sp>
        <p:nvSpPr>
          <p:cNvPr id="9" name="文本框 8"/>
          <p:cNvSpPr txBox="1"/>
          <p:nvPr/>
        </p:nvSpPr>
        <p:spPr>
          <a:xfrm>
            <a:off x="2198097" y="3369862"/>
            <a:ext cx="231185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Arial"/>
                <a:ea typeface="微软雅黑"/>
                <a:cs typeface="+mn-cs"/>
              </a:rPr>
              <a:t>#para&gt; #sample</a:t>
            </a:r>
          </a:p>
        </p:txBody>
      </p:sp>
      <p:cxnSp>
        <p:nvCxnSpPr>
          <p:cNvPr id="10" name="直接箭头连接符 9"/>
          <p:cNvCxnSpPr/>
          <p:nvPr/>
        </p:nvCxnSpPr>
        <p:spPr>
          <a:xfrm>
            <a:off x="4557480" y="3577610"/>
            <a:ext cx="8250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301656" y="3362166"/>
            <a:ext cx="1346844"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Arial"/>
                <a:ea typeface="微软雅黑"/>
                <a:cs typeface="+mn-cs"/>
              </a:rPr>
              <a:t>Mul. Sol.</a:t>
            </a:r>
            <a:endParaRPr kumimoji="0" lang="en-US" altLang="zh-CN" sz="2200" b="0" i="0" u="none" strike="noStrike" kern="1200" cap="none" spc="0" normalizeH="0" baseline="0" noProof="0" dirty="0">
              <a:ln>
                <a:noFill/>
              </a:ln>
              <a:solidFill>
                <a:srgbClr val="000000"/>
              </a:solidFill>
              <a:effectLst/>
              <a:uLnTx/>
              <a:uFillTx/>
              <a:latin typeface="Arial"/>
              <a:ea typeface="微软雅黑"/>
              <a:cs typeface="+mn-cs"/>
            </a:endParaRPr>
          </a:p>
        </p:txBody>
      </p:sp>
      <p:cxnSp>
        <p:nvCxnSpPr>
          <p:cNvPr id="24" name="直接箭头连接符 23"/>
          <p:cNvCxnSpPr>
            <a:cxnSpLocks/>
          </p:cNvCxnSpPr>
          <p:nvPr/>
        </p:nvCxnSpPr>
        <p:spPr>
          <a:xfrm>
            <a:off x="6519333" y="3577610"/>
            <a:ext cx="12387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878793" y="3369862"/>
            <a:ext cx="282231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Arial"/>
                <a:ea typeface="微软雅黑"/>
                <a:cs typeface="+mn-cs"/>
              </a:rPr>
              <a:t>Sol. With good gen.</a:t>
            </a:r>
            <a:endParaRPr kumimoji="0" lang="en-US" altLang="zh-CN" sz="22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49" name="图片 48"/>
          <p:cNvPicPr>
            <a:picLocks noChangeAspect="1"/>
          </p:cNvPicPr>
          <p:nvPr/>
        </p:nvPicPr>
        <p:blipFill>
          <a:blip r:embed="rId3">
            <a:clrChange>
              <a:clrFrom>
                <a:srgbClr val="FFFFFF"/>
              </a:clrFrom>
              <a:clrTo>
                <a:srgbClr val="FFFFFF">
                  <a:alpha val="0"/>
                </a:srgbClr>
              </a:clrTo>
            </a:clrChange>
          </a:blip>
          <a:stretch>
            <a:fillRect/>
          </a:stretch>
        </p:blipFill>
        <p:spPr>
          <a:xfrm>
            <a:off x="5992559" y="1453647"/>
            <a:ext cx="1566947" cy="981494"/>
          </a:xfrm>
          <a:prstGeom prst="rect">
            <a:avLst/>
          </a:prstGeom>
        </p:spPr>
      </p:pic>
      <p:sp>
        <p:nvSpPr>
          <p:cNvPr id="50" name="文本框 49"/>
          <p:cNvSpPr txBox="1"/>
          <p:nvPr/>
        </p:nvSpPr>
        <p:spPr>
          <a:xfrm>
            <a:off x="1630697" y="4176473"/>
            <a:ext cx="4621522"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Arial"/>
                <a:ea typeface="微软雅黑"/>
                <a:cs typeface="+mn-cs"/>
              </a:rPr>
              <a:t>But, no </a:t>
            </a:r>
            <a:r>
              <a:rPr lang="en-US" altLang="zh-CN" sz="2200" dirty="0">
                <a:solidFill>
                  <a:srgbClr val="000000"/>
                </a:solidFill>
                <a:latin typeface="Arial"/>
                <a:ea typeface="微软雅黑"/>
              </a:rPr>
              <a:t>difference in loss function</a:t>
            </a:r>
            <a:r>
              <a:rPr kumimoji="0" lang="zh-CN" altLang="en-US" sz="22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2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1" name="文本框 50"/>
          <p:cNvSpPr txBox="1"/>
          <p:nvPr/>
        </p:nvSpPr>
        <p:spPr>
          <a:xfrm>
            <a:off x="1783040" y="4883586"/>
            <a:ext cx="9748560" cy="13051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latin typeface="Arial"/>
                <a:ea typeface="微软雅黑"/>
                <a:cs typeface="+mn-cs"/>
              </a:rPr>
              <a:t>A key Question</a:t>
            </a:r>
            <a:r>
              <a:rPr kumimoji="0" lang="zh-CN" altLang="en-US" sz="2800" b="1" i="0" u="none" strike="noStrike" kern="1200" cap="none" spc="0" normalizeH="0" baseline="0" noProof="0" dirty="0">
                <a:ln>
                  <a:noFill/>
                </a:ln>
                <a:solidFill>
                  <a:srgbClr val="0000FF"/>
                </a:solidFill>
                <a:effectLst/>
                <a:uLnTx/>
                <a:uFillTx/>
                <a:latin typeface="Arial"/>
                <a:ea typeface="微软雅黑"/>
                <a:cs typeface="+mn-cs"/>
              </a:rPr>
              <a:t>：</a:t>
            </a:r>
            <a:endParaRPr kumimoji="0" lang="en-US" altLang="zh-CN" sz="2800" b="1" i="0" u="none" strike="noStrike" kern="1200" cap="none" spc="0" normalizeH="0" baseline="0" noProof="0" dirty="0">
              <a:ln>
                <a:noFill/>
              </a:ln>
              <a:solidFill>
                <a:srgbClr val="0000FF"/>
              </a:solidFill>
              <a:effectLst/>
              <a:uLnTx/>
              <a:uFillTx/>
              <a:latin typeface="Arial"/>
              <a:ea typeface="微软雅黑"/>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What is implicit bias of</a:t>
            </a:r>
            <a:r>
              <a:rPr kumimoji="0" lang="en-US" altLang="zh-CN" sz="2800" b="1" i="0" u="none" strike="noStrike" kern="1200" cap="none" spc="0" normalizeH="0" noProof="0" dirty="0">
                <a:ln>
                  <a:noFill/>
                </a:ln>
                <a:solidFill>
                  <a:srgbClr val="000000"/>
                </a:solidFill>
                <a:effectLst/>
                <a:uLnTx/>
                <a:uFillTx/>
                <a:latin typeface="Arial"/>
                <a:ea typeface="微软雅黑"/>
                <a:cs typeface="+mn-cs"/>
              </a:rPr>
              <a:t> neural networks during training?</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72" name="图片 71"/>
          <p:cNvPicPr>
            <a:picLocks noChangeAspect="1"/>
          </p:cNvPicPr>
          <p:nvPr/>
        </p:nvPicPr>
        <p:blipFill>
          <a:blip r:embed="rId4">
            <a:clrChange>
              <a:clrFrom>
                <a:srgbClr val="FFFFFF"/>
              </a:clrFrom>
              <a:clrTo>
                <a:srgbClr val="FFFFFF">
                  <a:alpha val="0"/>
                </a:srgbClr>
              </a:clrTo>
            </a:clrChange>
          </a:blip>
          <a:stretch>
            <a:fillRect/>
          </a:stretch>
        </p:blipFill>
        <p:spPr>
          <a:xfrm>
            <a:off x="4024080" y="1435239"/>
            <a:ext cx="1591937" cy="981495"/>
          </a:xfrm>
          <a:prstGeom prst="rect">
            <a:avLst/>
          </a:prstGeom>
        </p:spPr>
      </p:pic>
      <p:sp>
        <p:nvSpPr>
          <p:cNvPr id="74" name="矩形: 圆角 73"/>
          <p:cNvSpPr/>
          <p:nvPr/>
        </p:nvSpPr>
        <p:spPr>
          <a:xfrm>
            <a:off x="2254140" y="3288952"/>
            <a:ext cx="2172539" cy="558391"/>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81" name="直接箭头连接符 80"/>
          <p:cNvCxnSpPr/>
          <p:nvPr/>
        </p:nvCxnSpPr>
        <p:spPr>
          <a:xfrm flipV="1">
            <a:off x="5901691" y="2729759"/>
            <a:ext cx="0" cy="559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821423" y="1044508"/>
            <a:ext cx="302895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00"/>
                </a:solidFill>
                <a:effectLst/>
                <a:uLnTx/>
                <a:uFillTx/>
                <a:latin typeface="Arial"/>
                <a:ea typeface="微软雅黑"/>
                <a:cs typeface="+mn-cs"/>
              </a:rPr>
              <a:t>Loss=0</a:t>
            </a:r>
            <a:r>
              <a:rPr kumimoji="0" lang="zh-CN" altLang="en-US" sz="2200" b="1"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2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p:cNvSpPr txBox="1"/>
          <p:nvPr/>
        </p:nvSpPr>
        <p:spPr>
          <a:xfrm>
            <a:off x="7694398" y="1695153"/>
            <a:ext cx="94585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srgbClr val="000000"/>
                </a:solidFill>
                <a:effectLst/>
                <a:uLnTx/>
                <a:uFillTx/>
                <a:latin typeface="Arial"/>
                <a:ea typeface="微软雅黑"/>
                <a:cs typeface="+mn-cs"/>
              </a:rPr>
              <a:t>……</a:t>
            </a:r>
            <a:endParaRPr kumimoji="0" lang="en-US" altLang="zh-CN" sz="22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39337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0"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a:spLocks noChangeArrowheads="1"/>
          </p:cNvSpPr>
          <p:nvPr/>
        </p:nvSpPr>
        <p:spPr bwMode="auto">
          <a:xfrm>
            <a:off x="78324" y="71839"/>
            <a:ext cx="81991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dirty="0">
                <a:solidFill>
                  <a:srgbClr val="002060"/>
                </a:solidFill>
                <a:latin typeface="微软雅黑" panose="020B0503020204020204" charset="-122"/>
                <a:ea typeface="微软雅黑" panose="020B0503020204020204" charset="-122"/>
              </a:rPr>
              <a:t>Implicit regularization</a:t>
            </a:r>
            <a:endParaRPr lang="zh-CN" altLang="en-US" sz="3200" b="1" dirty="0">
              <a:solidFill>
                <a:srgbClr val="002060"/>
              </a:solidFill>
              <a:latin typeface="微软雅黑" panose="020B0503020204020204" charset="-122"/>
              <a:ea typeface="微软雅黑" panose="020B0503020204020204" charset="-122"/>
            </a:endParaRPr>
          </a:p>
        </p:txBody>
      </p:sp>
      <p:grpSp>
        <p:nvGrpSpPr>
          <p:cNvPr id="2" name="组合 1"/>
          <p:cNvGrpSpPr/>
          <p:nvPr/>
        </p:nvGrpSpPr>
        <p:grpSpPr>
          <a:xfrm>
            <a:off x="7229488" y="1371868"/>
            <a:ext cx="2778156" cy="1950610"/>
            <a:chOff x="6020156" y="2338709"/>
            <a:chExt cx="1987133" cy="1447209"/>
          </a:xfrm>
        </p:grpSpPr>
        <p:sp>
          <p:nvSpPr>
            <p:cNvPr id="10" name="Rectangle 9"/>
            <p:cNvSpPr/>
            <p:nvPr/>
          </p:nvSpPr>
          <p:spPr>
            <a:xfrm>
              <a:off x="6020156" y="2338709"/>
              <a:ext cx="1987133" cy="144720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charset="-122"/>
              </a:endParaRPr>
            </a:p>
          </p:txBody>
        </p:sp>
        <p:sp>
          <p:nvSpPr>
            <p:cNvPr id="11" name="Oval 11"/>
            <p:cNvSpPr/>
            <p:nvPr/>
          </p:nvSpPr>
          <p:spPr>
            <a:xfrm>
              <a:off x="7636805" y="2812667"/>
              <a:ext cx="151719" cy="160971"/>
            </a:xfrm>
            <a:prstGeom prst="ellipse">
              <a:avLst/>
            </a:prstGeom>
            <a:solidFill>
              <a:srgbClr val="0000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defRPr/>
              </a:pPr>
              <a:endParaRPr lang="en-US" sz="2000" b="1" dirty="0">
                <a:solidFill>
                  <a:prstClr val="white"/>
                </a:solidFill>
                <a:latin typeface="微软雅黑" panose="020B0503020204020204" charset="-122"/>
              </a:endParaRPr>
            </a:p>
          </p:txBody>
        </p:sp>
        <p:cxnSp>
          <p:nvCxnSpPr>
            <p:cNvPr id="12" name="Connector: Curved 13"/>
            <p:cNvCxnSpPr/>
            <p:nvPr/>
          </p:nvCxnSpPr>
          <p:spPr>
            <a:xfrm>
              <a:off x="6311445" y="2462100"/>
              <a:ext cx="1343796" cy="363469"/>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4"/>
            <p:cNvSpPr/>
            <p:nvPr/>
          </p:nvSpPr>
          <p:spPr>
            <a:xfrm>
              <a:off x="6195991" y="2406622"/>
              <a:ext cx="115454" cy="1108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charset="-122"/>
              </a:endParaRPr>
            </a:p>
          </p:txBody>
        </p:sp>
      </p:grpSp>
      <p:sp>
        <p:nvSpPr>
          <p:cNvPr id="14" name="TextBox 15"/>
          <p:cNvSpPr txBox="1"/>
          <p:nvPr/>
        </p:nvSpPr>
        <p:spPr>
          <a:xfrm>
            <a:off x="2522128" y="2326295"/>
            <a:ext cx="3560581" cy="430887"/>
          </a:xfrm>
          <a:prstGeom prst="rect">
            <a:avLst/>
          </a:prstGeom>
          <a:noFill/>
        </p:spPr>
        <p:txBody>
          <a:bodyPr wrap="square" rtlCol="0">
            <a:spAutoFit/>
          </a:bodyPr>
          <a:lstStyle/>
          <a:p>
            <a:pPr algn="ctr" defTabSz="457200">
              <a:defRPr/>
            </a:pPr>
            <a:r>
              <a:rPr lang="en-US" sz="2200" dirty="0">
                <a:solidFill>
                  <a:prstClr val="black"/>
                </a:solidFill>
                <a:latin typeface="微软雅黑" panose="020B0503020204020204" charset="-122"/>
              </a:rPr>
              <a:t>Loss + </a:t>
            </a:r>
            <a:r>
              <a:rPr lang="en-US" sz="2200" dirty="0">
                <a:solidFill>
                  <a:srgbClr val="FF0000"/>
                </a:solidFill>
                <a:latin typeface="微软雅黑" panose="020B0503020204020204" charset="-122"/>
              </a:rPr>
              <a:t>L1/L2/…</a:t>
            </a:r>
          </a:p>
        </p:txBody>
      </p:sp>
      <mc:AlternateContent xmlns:mc="http://schemas.openxmlformats.org/markup-compatibility/2006" xmlns:a14="http://schemas.microsoft.com/office/drawing/2010/main">
        <mc:Choice Requires="a14">
          <p:sp>
            <p:nvSpPr>
              <p:cNvPr id="15" name="TextBox 16"/>
              <p:cNvSpPr txBox="1"/>
              <p:nvPr/>
            </p:nvSpPr>
            <p:spPr>
              <a:xfrm>
                <a:off x="588434" y="4503591"/>
                <a:ext cx="6641056" cy="513539"/>
              </a:xfrm>
              <a:prstGeom prst="rect">
                <a:avLst/>
              </a:prstGeom>
              <a:noFill/>
            </p:spPr>
            <p:txBody>
              <a:bodyPr wrap="square" rtlCol="0">
                <a:spAutoFit/>
              </a:bodyPr>
              <a:lstStyle/>
              <a:p>
                <a:pPr lvl="0">
                  <a:defRPr/>
                </a:pPr>
                <a:r>
                  <a:rPr lang="en-US" altLang="zh-CN" sz="2000" dirty="0">
                    <a:solidFill>
                      <a:srgbClr val="00B050"/>
                    </a:solidFill>
                    <a:latin typeface="微软雅黑" panose="020B0503020204020204" charset="-122"/>
                    <a:ea typeface="微软雅黑" panose="020B0503020204020204" charset="-122"/>
                  </a:rPr>
                  <a:t>initialization</a:t>
                </a:r>
                <a:r>
                  <a:rPr lang="en-US" altLang="zh-CN" sz="2000" dirty="0">
                    <a:latin typeface="微软雅黑" panose="020B0503020204020204" charset="-122"/>
                    <a:ea typeface="微软雅黑" panose="020B0503020204020204" charset="-122"/>
                  </a:rPr>
                  <a:t> + </a:t>
                </a:r>
                <a:r>
                  <a:rPr lang="en-US" sz="2000" dirty="0">
                    <a:solidFill>
                      <a:prstClr val="black"/>
                    </a:solidFill>
                    <a:latin typeface="微软雅黑" panose="020B0503020204020204" charset="-122"/>
                  </a:rPr>
                  <a:t>loss + </a:t>
                </a:r>
                <a:r>
                  <a:rPr lang="en-US" sz="2000" dirty="0">
                    <a:solidFill>
                      <a:srgbClr val="FF0000"/>
                    </a:solidFill>
                    <a:latin typeface="微软雅黑" panose="020B0503020204020204" charset="-122"/>
                  </a:rPr>
                  <a:t>dynamics</a:t>
                </a:r>
                <a14:m>
                  <m:oMath xmlns:m="http://schemas.openxmlformats.org/officeDocument/2006/math">
                    <m:groupChr>
                      <m:groupChrPr>
                        <m:chr m:val="⇔"/>
                        <m:vertJc m:val="bot"/>
                        <m:ctrlPr>
                          <a:rPr lang="en-US" altLang="zh-CN" sz="2000" i="1">
                            <a:solidFill>
                              <a:srgbClr val="FF0000"/>
                            </a:solidFill>
                            <a:latin typeface="Cambria Math" panose="02040503050406030204" pitchFamily="18" charset="0"/>
                          </a:rPr>
                        </m:ctrlPr>
                      </m:groupChrPr>
                      <m:e>
                        <m:r>
                          <m:rPr>
                            <m:brk m:alnAt="2"/>
                          </m:rP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m:t>
                        </m:r>
                      </m:e>
                    </m:groupChr>
                  </m:oMath>
                </a14:m>
                <a:r>
                  <a:rPr lang="en-US" sz="2000" dirty="0" err="1">
                    <a:latin typeface="微软雅黑" panose="020B0503020204020204" charset="-122"/>
                  </a:rPr>
                  <a:t>loss+regularization</a:t>
                </a:r>
                <a:endParaRPr lang="en-US" sz="2000" b="1" dirty="0">
                  <a:solidFill>
                    <a:srgbClr val="FF0000"/>
                  </a:solidFill>
                  <a:latin typeface="微软雅黑" panose="020B0503020204020204" charset="-122"/>
                </a:endParaRPr>
              </a:p>
            </p:txBody>
          </p:sp>
        </mc:Choice>
        <mc:Fallback xmlns="">
          <p:sp>
            <p:nvSpPr>
              <p:cNvPr id="15" name="TextBox 16"/>
              <p:cNvSpPr txBox="1">
                <a:spLocks noRot="1" noChangeAspect="1" noMove="1" noResize="1" noEditPoints="1" noAdjustHandles="1" noChangeArrowheads="1" noChangeShapeType="1" noTextEdit="1"/>
              </p:cNvSpPr>
              <p:nvPr/>
            </p:nvSpPr>
            <p:spPr>
              <a:xfrm>
                <a:off x="588434" y="4503591"/>
                <a:ext cx="6641056" cy="513539"/>
              </a:xfrm>
              <a:prstGeom prst="rect">
                <a:avLst/>
              </a:prstGeom>
              <a:blipFill>
                <a:blip r:embed="rId3"/>
                <a:stretch>
                  <a:fillRect l="-1010" b="-21429"/>
                </a:stretch>
              </a:blipFill>
            </p:spPr>
            <p:txBody>
              <a:bodyPr/>
              <a:lstStyle/>
              <a:p>
                <a:r>
                  <a:rPr lang="zh-CN" altLang="en-US">
                    <a:noFill/>
                  </a:rPr>
                  <a:t> </a:t>
                </a:r>
              </a:p>
            </p:txBody>
          </p:sp>
        </mc:Fallback>
      </mc:AlternateContent>
      <p:sp>
        <p:nvSpPr>
          <p:cNvPr id="16" name="TextBox 18"/>
          <p:cNvSpPr txBox="1"/>
          <p:nvPr/>
        </p:nvSpPr>
        <p:spPr>
          <a:xfrm>
            <a:off x="7066857" y="3564155"/>
            <a:ext cx="3103418" cy="461665"/>
          </a:xfrm>
          <a:prstGeom prst="rect">
            <a:avLst/>
          </a:prstGeom>
          <a:noFill/>
        </p:spPr>
        <p:txBody>
          <a:bodyPr wrap="square" rtlCol="0">
            <a:spAutoFit/>
          </a:bodyPr>
          <a:lstStyle/>
          <a:p>
            <a:pPr algn="ctr" defTabSz="457200">
              <a:defRPr/>
            </a:pPr>
            <a:r>
              <a:rPr lang="en-US" altLang="zh-CN" sz="2400" b="1" dirty="0">
                <a:solidFill>
                  <a:prstClr val="black"/>
                </a:solidFill>
                <a:latin typeface="微软雅黑" panose="020B0503020204020204" charset="-122"/>
                <a:ea typeface="微软雅黑" panose="020B0503020204020204" charset="-122"/>
              </a:rPr>
              <a:t>Neural network</a:t>
            </a:r>
            <a:endParaRPr lang="en-US" sz="2400" b="1" dirty="0">
              <a:solidFill>
                <a:prstClr val="black"/>
              </a:solidFill>
              <a:latin typeface="微软雅黑" panose="020B0503020204020204" charset="-122"/>
            </a:endParaRPr>
          </a:p>
        </p:txBody>
      </p:sp>
      <p:grpSp>
        <p:nvGrpSpPr>
          <p:cNvPr id="3" name="组合 2"/>
          <p:cNvGrpSpPr/>
          <p:nvPr/>
        </p:nvGrpSpPr>
        <p:grpSpPr>
          <a:xfrm>
            <a:off x="7229488" y="4041128"/>
            <a:ext cx="2763304" cy="1930834"/>
            <a:chOff x="6074834" y="4456828"/>
            <a:chExt cx="1932455" cy="1480837"/>
          </a:xfrm>
        </p:grpSpPr>
        <p:sp>
          <p:nvSpPr>
            <p:cNvPr id="22" name="Rectangle 9"/>
            <p:cNvSpPr/>
            <p:nvPr/>
          </p:nvSpPr>
          <p:spPr>
            <a:xfrm>
              <a:off x="6074834" y="4456828"/>
              <a:ext cx="1932455" cy="14808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charset="-122"/>
              </a:endParaRPr>
            </a:p>
          </p:txBody>
        </p:sp>
        <p:sp>
          <p:nvSpPr>
            <p:cNvPr id="7" name="Oval 4"/>
            <p:cNvSpPr/>
            <p:nvPr/>
          </p:nvSpPr>
          <p:spPr>
            <a:xfrm>
              <a:off x="6484287" y="4597371"/>
              <a:ext cx="1503042" cy="1299202"/>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en-US" altLang="zh-CN" sz="2200" dirty="0">
                  <a:solidFill>
                    <a:schemeClr val="bg1"/>
                  </a:solidFill>
                  <a:latin typeface="微软雅黑" panose="020B0503020204020204" charset="-122"/>
                  <a:ea typeface="微软雅黑" panose="020B0503020204020204" charset="-122"/>
                </a:rPr>
                <a:t>All </a:t>
              </a:r>
            </a:p>
            <a:p>
              <a:pPr algn="ctr" defTabSz="457200">
                <a:defRPr/>
              </a:pPr>
              <a:r>
                <a:rPr lang="en-US" sz="2200" dirty="0">
                  <a:solidFill>
                    <a:schemeClr val="bg1"/>
                  </a:solidFill>
                  <a:latin typeface="微软雅黑" panose="020B0503020204020204" charset="-122"/>
                  <a:ea typeface="微软雅黑" panose="020B0503020204020204" charset="-122"/>
                </a:rPr>
                <a:t>Solution</a:t>
              </a:r>
              <a:endParaRPr lang="en-US" sz="2200" dirty="0">
                <a:solidFill>
                  <a:schemeClr val="bg1"/>
                </a:solidFill>
                <a:latin typeface="微软雅黑" panose="020B0503020204020204" charset="-122"/>
              </a:endParaRPr>
            </a:p>
          </p:txBody>
        </p:sp>
        <p:cxnSp>
          <p:nvCxnSpPr>
            <p:cNvPr id="8" name="Connector: Curved 7"/>
            <p:cNvCxnSpPr/>
            <p:nvPr/>
          </p:nvCxnSpPr>
          <p:spPr>
            <a:xfrm>
              <a:off x="6226067" y="4555407"/>
              <a:ext cx="1208224" cy="32626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165005" y="4497878"/>
              <a:ext cx="103806" cy="994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srgbClr val="7030A0"/>
                </a:solidFill>
                <a:latin typeface="微软雅黑" panose="020B0503020204020204" charset="-122"/>
              </a:endParaRPr>
            </a:p>
          </p:txBody>
        </p:sp>
        <p:sp>
          <p:nvSpPr>
            <p:cNvPr id="17" name="Oval 20"/>
            <p:cNvSpPr/>
            <p:nvPr/>
          </p:nvSpPr>
          <p:spPr>
            <a:xfrm>
              <a:off x="7392925" y="4818011"/>
              <a:ext cx="103806" cy="994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charset="-122"/>
              </a:endParaRPr>
            </a:p>
          </p:txBody>
        </p:sp>
      </p:grpSp>
      <p:sp>
        <p:nvSpPr>
          <p:cNvPr id="20" name="TextBox 17"/>
          <p:cNvSpPr txBox="1"/>
          <p:nvPr/>
        </p:nvSpPr>
        <p:spPr>
          <a:xfrm>
            <a:off x="6738468" y="789912"/>
            <a:ext cx="3878732" cy="461665"/>
          </a:xfrm>
          <a:prstGeom prst="rect">
            <a:avLst/>
          </a:prstGeom>
          <a:noFill/>
        </p:spPr>
        <p:txBody>
          <a:bodyPr wrap="square" rtlCol="0">
            <a:spAutoFit/>
          </a:bodyPr>
          <a:lstStyle/>
          <a:p>
            <a:pPr algn="ctr" defTabSz="457200">
              <a:defRPr/>
            </a:pPr>
            <a:r>
              <a:rPr lang="en-US" sz="2400" b="1" dirty="0">
                <a:solidFill>
                  <a:prstClr val="black"/>
                </a:solidFill>
                <a:latin typeface="微软雅黑" panose="020B0503020204020204" charset="-122"/>
              </a:rPr>
              <a:t>Traditional optimization</a:t>
            </a:r>
          </a:p>
        </p:txBody>
      </p:sp>
      <p:sp>
        <p:nvSpPr>
          <p:cNvPr id="23" name="Rectangle 2"/>
          <p:cNvSpPr>
            <a:spLocks noChangeArrowheads="1"/>
          </p:cNvSpPr>
          <p:nvPr/>
        </p:nvSpPr>
        <p:spPr bwMode="auto">
          <a:xfrm>
            <a:off x="3273419" y="1767779"/>
            <a:ext cx="2078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rgbClr val="002060"/>
                </a:solidFill>
                <a:latin typeface="微软雅黑" panose="020B0503020204020204" charset="-122"/>
                <a:ea typeface="微软雅黑" panose="020B0503020204020204" charset="-122"/>
              </a:rPr>
              <a:t>Explicit</a:t>
            </a:r>
            <a:endParaRPr lang="zh-CN" altLang="en-US" sz="2400" b="1" dirty="0">
              <a:solidFill>
                <a:srgbClr val="002060"/>
              </a:solidFill>
              <a:latin typeface="微软雅黑" panose="020B0503020204020204" charset="-122"/>
              <a:ea typeface="微软雅黑" panose="020B0503020204020204" charset="-122"/>
            </a:endParaRPr>
          </a:p>
        </p:txBody>
      </p:sp>
      <p:sp>
        <p:nvSpPr>
          <p:cNvPr id="24" name="Rectangle 2"/>
          <p:cNvSpPr>
            <a:spLocks noChangeArrowheads="1"/>
          </p:cNvSpPr>
          <p:nvPr/>
        </p:nvSpPr>
        <p:spPr bwMode="auto">
          <a:xfrm>
            <a:off x="3325934" y="3961196"/>
            <a:ext cx="2078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rgbClr val="002060"/>
                </a:solidFill>
                <a:latin typeface="微软雅黑" panose="020B0503020204020204" charset="-122"/>
                <a:ea typeface="微软雅黑" panose="020B0503020204020204" charset="-122"/>
              </a:rPr>
              <a:t>Implicit</a:t>
            </a:r>
            <a:endParaRPr lang="zh-CN" altLang="en-US" sz="2400" b="1" dirty="0">
              <a:solidFill>
                <a:srgbClr val="002060"/>
              </a:solidFill>
              <a:latin typeface="微软雅黑" panose="020B0503020204020204" charset="-122"/>
              <a:ea typeface="微软雅黑" panose="020B0503020204020204" charset="-122"/>
            </a:endParaRPr>
          </a:p>
        </p:txBody>
      </p:sp>
      <p:sp>
        <p:nvSpPr>
          <p:cNvPr id="25" name="Rectangle 2"/>
          <p:cNvSpPr>
            <a:spLocks noChangeArrowheads="1"/>
          </p:cNvSpPr>
          <p:nvPr/>
        </p:nvSpPr>
        <p:spPr bwMode="auto">
          <a:xfrm>
            <a:off x="1485758" y="856052"/>
            <a:ext cx="5497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rgbClr val="002060"/>
                </a:solidFill>
                <a:latin typeface="微软雅黑" panose="020B0503020204020204" charset="-122"/>
                <a:ea typeface="微软雅黑" panose="020B0503020204020204" charset="-122"/>
              </a:rPr>
              <a:t>Regularization indicates what problems the model can better fit.</a:t>
            </a:r>
            <a:endParaRPr lang="zh-CN" altLang="en-US" sz="2400" b="1" dirty="0">
              <a:solidFill>
                <a:srgbClr val="002060"/>
              </a:solidFill>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61011" y="226342"/>
            <a:ext cx="1088466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Picture of deep learning</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with</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implicit bias</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 name="Group 30"/>
          <p:cNvGrpSpPr/>
          <p:nvPr/>
        </p:nvGrpSpPr>
        <p:grpSpPr>
          <a:xfrm>
            <a:off x="2464191" y="1235348"/>
            <a:ext cx="8461733" cy="5251399"/>
            <a:chOff x="2464191" y="1235348"/>
            <a:chExt cx="8461733" cy="5251399"/>
          </a:xfrm>
        </p:grpSpPr>
        <p:sp>
          <p:nvSpPr>
            <p:cNvPr id="8" name="Rectangle 7"/>
            <p:cNvSpPr/>
            <p:nvPr/>
          </p:nvSpPr>
          <p:spPr>
            <a:xfrm>
              <a:off x="2464191" y="1235348"/>
              <a:ext cx="8461733" cy="52513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p:cNvSpPr/>
            <p:nvPr/>
          </p:nvSpPr>
          <p:spPr>
            <a:xfrm>
              <a:off x="4373880" y="1615440"/>
              <a:ext cx="6380479" cy="463296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p:cNvSpPr/>
            <p:nvPr/>
          </p:nvSpPr>
          <p:spPr>
            <a:xfrm>
              <a:off x="5590486" y="2958870"/>
              <a:ext cx="3472412" cy="2509659"/>
            </a:xfrm>
            <a:prstGeom prst="ellipse">
              <a:avLst/>
            </a:prstGeom>
            <a:solidFill>
              <a:srgbClr val="00F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 name="Connector: Curved 7"/>
            <p:cNvCxnSpPr>
              <a:stCxn id="11" idx="6"/>
              <a:endCxn id="13" idx="0"/>
            </p:cNvCxnSpPr>
            <p:nvPr/>
          </p:nvCxnSpPr>
          <p:spPr>
            <a:xfrm>
              <a:off x="4593954" y="2269801"/>
              <a:ext cx="2308705" cy="79178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414976" y="2183968"/>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6813170" y="3061587"/>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2916577" y="5584578"/>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Parameter space</a:t>
              </a:r>
            </a:p>
          </p:txBody>
        </p:sp>
        <p:sp>
          <p:nvSpPr>
            <p:cNvPr id="20" name="Rectangle 19"/>
            <p:cNvSpPr/>
            <p:nvPr/>
          </p:nvSpPr>
          <p:spPr>
            <a:xfrm>
              <a:off x="6302067" y="5430985"/>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Global minima</a:t>
              </a:r>
            </a:p>
          </p:txBody>
        </p:sp>
        <p:sp>
          <p:nvSpPr>
            <p:cNvPr id="28" name="TextBox 27"/>
            <p:cNvSpPr txBox="1"/>
            <p:nvPr/>
          </p:nvSpPr>
          <p:spPr>
            <a:xfrm>
              <a:off x="6381509" y="3147420"/>
              <a:ext cx="1750077"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Low frequency interpolations</a:t>
              </a:r>
            </a:p>
          </p:txBody>
        </p:sp>
      </p:grpSp>
      <p:sp>
        <p:nvSpPr>
          <p:cNvPr id="30" name="TextBox 29"/>
          <p:cNvSpPr txBox="1"/>
          <p:nvPr/>
        </p:nvSpPr>
        <p:spPr>
          <a:xfrm>
            <a:off x="340196" y="2958870"/>
            <a:ext cx="2552982"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loss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initialization  dynamics</a:t>
            </a:r>
          </a:p>
        </p:txBody>
      </p:sp>
      <p:sp>
        <p:nvSpPr>
          <p:cNvPr id="2" name="矩形 1"/>
          <p:cNvSpPr/>
          <p:nvPr/>
        </p:nvSpPr>
        <p:spPr>
          <a:xfrm>
            <a:off x="7291352" y="2958870"/>
            <a:ext cx="45719" cy="247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918200" y="3916680"/>
            <a:ext cx="1137186" cy="646331"/>
          </a:xfrm>
          <a:prstGeom prst="rect">
            <a:avLst/>
          </a:prstGeom>
          <a:noFill/>
        </p:spPr>
        <p:txBody>
          <a:bodyPr wrap="square" rtlCol="0">
            <a:spAutoFit/>
          </a:bodyPr>
          <a:lstStyle/>
          <a:p>
            <a:r>
              <a:rPr lang="en-US" altLang="zh-CN" b="1" dirty="0"/>
              <a:t>Linear regime</a:t>
            </a:r>
            <a:endParaRPr lang="zh-CN" altLang="en-US" b="1" dirty="0"/>
          </a:p>
        </p:txBody>
      </p:sp>
      <p:sp>
        <p:nvSpPr>
          <p:cNvPr id="24" name="文本框 23"/>
          <p:cNvSpPr txBox="1"/>
          <p:nvPr/>
        </p:nvSpPr>
        <p:spPr>
          <a:xfrm>
            <a:off x="7620824" y="3931920"/>
            <a:ext cx="1359616" cy="646331"/>
          </a:xfrm>
          <a:prstGeom prst="rect">
            <a:avLst/>
          </a:prstGeom>
          <a:noFill/>
        </p:spPr>
        <p:txBody>
          <a:bodyPr wrap="square" rtlCol="0">
            <a:spAutoFit/>
          </a:bodyPr>
          <a:lstStyle/>
          <a:p>
            <a:r>
              <a:rPr lang="en-US" altLang="zh-CN" b="1" dirty="0"/>
              <a:t>Non-Linear regime</a:t>
            </a:r>
            <a:endParaRPr lang="zh-CN" altLang="en-US" b="1" dirty="0"/>
          </a:p>
        </p:txBody>
      </p:sp>
      <p:sp>
        <p:nvSpPr>
          <p:cNvPr id="25" name="文本框 24"/>
          <p:cNvSpPr txBox="1"/>
          <p:nvPr/>
        </p:nvSpPr>
        <p:spPr>
          <a:xfrm>
            <a:off x="6129205" y="4514335"/>
            <a:ext cx="1137186" cy="646331"/>
          </a:xfrm>
          <a:prstGeom prst="rect">
            <a:avLst/>
          </a:prstGeom>
          <a:noFill/>
        </p:spPr>
        <p:txBody>
          <a:bodyPr wrap="square" rtlCol="0">
            <a:spAutoFit/>
          </a:bodyPr>
          <a:lstStyle/>
          <a:p>
            <a:r>
              <a:rPr lang="en-US" altLang="zh-CN" b="1" dirty="0"/>
              <a:t>Nearest</a:t>
            </a:r>
          </a:p>
          <a:p>
            <a:r>
              <a:rPr lang="en-US" altLang="zh-CN" b="1" dirty="0"/>
              <a:t>solution</a:t>
            </a:r>
            <a:endParaRPr lang="zh-CN" altLang="en-US" b="1" dirty="0"/>
          </a:p>
        </p:txBody>
      </p:sp>
      <p:sp>
        <p:nvSpPr>
          <p:cNvPr id="26" name="文本框 25"/>
          <p:cNvSpPr txBox="1"/>
          <p:nvPr/>
        </p:nvSpPr>
        <p:spPr>
          <a:xfrm>
            <a:off x="7362032" y="4584929"/>
            <a:ext cx="1489973" cy="369332"/>
          </a:xfrm>
          <a:prstGeom prst="rect">
            <a:avLst/>
          </a:prstGeom>
          <a:noFill/>
        </p:spPr>
        <p:txBody>
          <a:bodyPr wrap="square" rtlCol="0">
            <a:spAutoFit/>
          </a:bodyPr>
          <a:lstStyle/>
          <a:p>
            <a:r>
              <a:rPr lang="en-US" altLang="zh-CN" b="1" dirty="0"/>
              <a:t>Condensation</a:t>
            </a:r>
            <a:endParaRPr lang="zh-CN" altLang="en-US" b="1"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6054"/>
    </mc:Choice>
    <mc:Fallback xmlns="">
      <p:transition spd="slow" advTm="9605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873202" y="0"/>
            <a:ext cx="7865535" cy="620712"/>
          </a:xfrm>
        </p:spPr>
        <p:txBody>
          <a:bodyPr/>
          <a:lstStyle/>
          <a:p>
            <a:r>
              <a:rPr lang="en-US" dirty="0">
                <a:solidFill>
                  <a:schemeClr val="tx2"/>
                </a:solidFill>
              </a:rPr>
              <a:t>Simplicity bias in practice</a:t>
            </a:r>
          </a:p>
        </p:txBody>
      </p:sp>
      <p:sp>
        <p:nvSpPr>
          <p:cNvPr id="3" name="标题 1"/>
          <p:cNvSpPr txBox="1"/>
          <p:nvPr/>
        </p:nvSpPr>
        <p:spPr>
          <a:xfrm>
            <a:off x="799903" y="796182"/>
            <a:ext cx="4166695" cy="98529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dirty="0"/>
              <a:t>Frequency</a:t>
            </a:r>
            <a:r>
              <a:rPr lang="zh-CN" altLang="en-US" dirty="0"/>
              <a:t> </a:t>
            </a:r>
            <a:r>
              <a:rPr lang="en-US" altLang="zh-CN" dirty="0"/>
              <a:t>Principle</a:t>
            </a:r>
            <a:r>
              <a:rPr lang="zh-CN" altLang="en-US" dirty="0"/>
              <a:t> </a:t>
            </a:r>
            <a:r>
              <a:rPr lang="zh-CN" altLang="en-US" sz="2400" dirty="0"/>
              <a:t>（频率原则）</a:t>
            </a:r>
            <a:endParaRPr lang="en-US"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73167" y="2033670"/>
            <a:ext cx="4691685" cy="3499456"/>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5546" y="2387441"/>
            <a:ext cx="5822528" cy="2679146"/>
          </a:xfrm>
          <a:prstGeom prst="rect">
            <a:avLst/>
          </a:prstGeom>
        </p:spPr>
      </p:pic>
      <p:sp>
        <p:nvSpPr>
          <p:cNvPr id="6" name="标题 1"/>
          <p:cNvSpPr txBox="1"/>
          <p:nvPr/>
        </p:nvSpPr>
        <p:spPr>
          <a:xfrm>
            <a:off x="7543477" y="796182"/>
            <a:ext cx="3006665" cy="98529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altLang="zh-CN" dirty="0"/>
              <a:t>Condensation</a:t>
            </a:r>
          </a:p>
          <a:p>
            <a:pPr algn="ctr"/>
            <a:r>
              <a:rPr lang="zh-CN" altLang="en-US" sz="2400" dirty="0"/>
              <a:t>（参数凝聚）</a:t>
            </a:r>
            <a:endParaRPr lang="en-US" sz="2400" dirty="0"/>
          </a:p>
        </p:txBody>
      </p:sp>
      <p:sp>
        <p:nvSpPr>
          <p:cNvPr id="7" name="标题 1"/>
          <p:cNvSpPr txBox="1"/>
          <p:nvPr/>
        </p:nvSpPr>
        <p:spPr>
          <a:xfrm>
            <a:off x="553006" y="5276021"/>
            <a:ext cx="4166695" cy="608747"/>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altLang="zh-CN" sz="2400" dirty="0">
                <a:solidFill>
                  <a:schemeClr val="tx2"/>
                </a:solidFill>
              </a:rPr>
              <a:t>Low-frequency</a:t>
            </a:r>
            <a:r>
              <a:rPr lang="zh-CN" altLang="en-US" sz="2400" dirty="0">
                <a:solidFill>
                  <a:schemeClr val="tx2"/>
                </a:solidFill>
              </a:rPr>
              <a:t> </a:t>
            </a:r>
            <a:r>
              <a:rPr lang="en-US" altLang="zh-CN" sz="2400" dirty="0">
                <a:solidFill>
                  <a:schemeClr val="tx2"/>
                </a:solidFill>
              </a:rPr>
              <a:t>bias</a:t>
            </a:r>
            <a:endParaRPr lang="en-US" sz="2400" dirty="0">
              <a:solidFill>
                <a:schemeClr val="tx2"/>
              </a:solidFill>
            </a:endParaRPr>
          </a:p>
        </p:txBody>
      </p:sp>
      <p:sp>
        <p:nvSpPr>
          <p:cNvPr id="8" name="标题 1"/>
          <p:cNvSpPr txBox="1"/>
          <p:nvPr/>
        </p:nvSpPr>
        <p:spPr>
          <a:xfrm>
            <a:off x="6963461" y="5276021"/>
            <a:ext cx="4540498" cy="608747"/>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altLang="zh-CN" sz="2400" dirty="0">
                <a:solidFill>
                  <a:schemeClr val="tx2"/>
                </a:solidFill>
              </a:rPr>
              <a:t>Few effective neurons</a:t>
            </a:r>
            <a:endParaRPr lang="en-US" sz="2400" dirty="0">
              <a:solidFill>
                <a:schemeClr val="tx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idx="4294967295"/>
          </p:nvPr>
        </p:nvSpPr>
        <p:spPr>
          <a:xfrm>
            <a:off x="440531" y="2880518"/>
            <a:ext cx="11310938" cy="1096963"/>
          </a:xfrm>
        </p:spPr>
        <p:txBody>
          <a:bodyPr anchor="b"/>
          <a:lstStyle/>
          <a:p>
            <a:pPr>
              <a:lnSpc>
                <a:spcPct val="100000"/>
              </a:lnSpc>
            </a:pPr>
            <a:r>
              <a:rPr lang="en-US" altLang="zh-CN" sz="3600" dirty="0">
                <a:latin typeface="Arial" panose="020B0604020202020204" pitchFamily="34" charset="0"/>
                <a:ea typeface="微软雅黑" panose="020B0503020204020204" pitchFamily="34" charset="-122"/>
              </a:rPr>
              <a:t>Introduction to Phenomenon-driven understanding</a:t>
            </a:r>
            <a:br>
              <a:rPr lang="en-US" altLang="zh-CN" sz="3600" dirty="0">
                <a:latin typeface="Arial" panose="020B0604020202020204" pitchFamily="34" charset="0"/>
                <a:ea typeface="微软雅黑" panose="020B0503020204020204" pitchFamily="34" charset="-122"/>
              </a:rPr>
            </a:br>
            <a:endParaRPr lang="zh-CN" altLang="en-US" sz="2400" dirty="0">
              <a:solidFill>
                <a:srgbClr val="00B0F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899516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785031"/>
            <a:ext cx="12192000" cy="620712"/>
          </a:xfrm>
        </p:spPr>
        <p:txBody>
          <a:bodyPr/>
          <a:lstStyle/>
          <a:p>
            <a:pPr algn="ctr"/>
            <a:r>
              <a:rPr lang="en-US" altLang="zh-CN" sz="3200" dirty="0"/>
              <a:t>Frequency Principle/Spectral bias</a:t>
            </a:r>
            <a:endParaRPr lang="en-US" dirty="0">
              <a:solidFill>
                <a:schemeClr val="tx2"/>
              </a:solidFill>
            </a:endParaRPr>
          </a:p>
        </p:txBody>
      </p:sp>
      <p:sp>
        <p:nvSpPr>
          <p:cNvPr id="4" name="文本框 3">
            <a:extLst>
              <a:ext uri="{FF2B5EF4-FFF2-40B4-BE49-F238E27FC236}">
                <a16:creationId xmlns:a16="http://schemas.microsoft.com/office/drawing/2014/main" id="{D6DE9C7A-B5A1-237B-E073-34236AD5F78F}"/>
              </a:ext>
            </a:extLst>
          </p:cNvPr>
          <p:cNvSpPr txBox="1"/>
          <p:nvPr/>
        </p:nvSpPr>
        <p:spPr>
          <a:xfrm>
            <a:off x="315686" y="3605350"/>
            <a:ext cx="11560628" cy="2585323"/>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000000"/>
                </a:solidFill>
                <a:latin typeface="Georgia" panose="02040502050405020303" pitchFamily="18" charset="0"/>
              </a:rPr>
              <a:t>Zhi-Qin John Xu*, Yaoyu Zhang, Tao Luo, Overview frequency principle/spectral bias in deep learning. Communications on Applied Mathematics and Computation 2024</a:t>
            </a:r>
          </a:p>
          <a:p>
            <a:pPr marL="285750" indent="-285750">
              <a:buFont typeface="Arial" panose="020B0604020202020204" pitchFamily="34" charset="0"/>
              <a:buChar char="•"/>
            </a:pPr>
            <a:r>
              <a:rPr lang="en-US" altLang="zh-CN" dirty="0">
                <a:solidFill>
                  <a:srgbClr val="000000"/>
                </a:solidFill>
                <a:latin typeface="Georgia" panose="02040502050405020303" pitchFamily="18" charset="0"/>
              </a:rPr>
              <a:t>Zhi-Qin John Xu* , Yaoyu Zhang, Tao Luo, Yanyang Xiao, Zheng Ma, Frequency Principle: Fourier Analysis Sheds Light on Deep Neural Networks, Communications in Computational Physics, 2020</a:t>
            </a:r>
          </a:p>
          <a:p>
            <a:pPr marL="285750" indent="-285750">
              <a:buFont typeface="Arial" panose="020B0604020202020204" pitchFamily="34" charset="0"/>
              <a:buChar char="•"/>
            </a:pPr>
            <a:r>
              <a:rPr lang="en-US" altLang="zh-CN" dirty="0" err="1">
                <a:solidFill>
                  <a:srgbClr val="000000"/>
                </a:solidFill>
                <a:latin typeface="Georgia" panose="02040502050405020303" pitchFamily="18" charset="0"/>
              </a:rPr>
              <a:t>Rahaman</a:t>
            </a:r>
            <a:r>
              <a:rPr lang="en-US" altLang="zh-CN" dirty="0">
                <a:solidFill>
                  <a:srgbClr val="000000"/>
                </a:solidFill>
                <a:latin typeface="Georgia" panose="02040502050405020303" pitchFamily="18" charset="0"/>
              </a:rPr>
              <a:t>, Nasim, et al. "On the spectral bias of neural networks." International conference on machine learning. PMLR, 2019.</a:t>
            </a:r>
          </a:p>
          <a:p>
            <a:pPr marL="285750" indent="-285750">
              <a:buFont typeface="Arial" panose="020B0604020202020204" pitchFamily="34" charset="0"/>
              <a:buChar char="•"/>
            </a:pPr>
            <a:r>
              <a:rPr lang="en-US" altLang="zh-CN" dirty="0">
                <a:solidFill>
                  <a:srgbClr val="000000"/>
                </a:solidFill>
                <a:latin typeface="Georgia" panose="02040502050405020303" pitchFamily="18" charset="0"/>
              </a:rPr>
              <a:t>Zhi-Qin John Xu* , Yaoyu Zhang, and Yanyang Xiao, Training behavior of deep neural network in frequency domain, </a:t>
            </a:r>
            <a:r>
              <a:rPr lang="en-US" altLang="zh-CN" dirty="0" err="1">
                <a:solidFill>
                  <a:srgbClr val="000000"/>
                </a:solidFill>
                <a:latin typeface="Georgia" panose="02040502050405020303" pitchFamily="18" charset="0"/>
              </a:rPr>
              <a:t>arXiv</a:t>
            </a:r>
            <a:r>
              <a:rPr lang="en-US" altLang="zh-CN" dirty="0">
                <a:solidFill>
                  <a:srgbClr val="000000"/>
                </a:solidFill>
                <a:latin typeface="Georgia" panose="02040502050405020303" pitchFamily="18" charset="0"/>
              </a:rPr>
              <a:t> preprint: 1807.01251, (2018), 26th International Conference on Neural Information Processing (ICONIP 2019)</a:t>
            </a:r>
            <a:endParaRPr lang="zh-CN" altLang="en-US" dirty="0">
              <a:solidFill>
                <a:srgbClr val="000000"/>
              </a:solidFill>
              <a:latin typeface="Georgia" panose="02040502050405020303"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Training process of 1d example in spatial domain</a:t>
            </a:r>
            <a:endParaRPr lang="zh-CN" altLang="en-US" dirty="0"/>
          </a:p>
        </p:txBody>
      </p:sp>
      <p:sp>
        <p:nvSpPr>
          <p:cNvPr id="4" name="文本框 3">
            <a:extLst>
              <a:ext uri="{FF2B5EF4-FFF2-40B4-BE49-F238E27FC236}">
                <a16:creationId xmlns:a16="http://schemas.microsoft.com/office/drawing/2014/main" id="{F631E9E7-CB6D-4922-A0BF-BA30352A1F37}"/>
              </a:ext>
            </a:extLst>
          </p:cNvPr>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Red: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Blue: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DNN fitting</a:t>
            </a:r>
          </a:p>
        </p:txBody>
      </p:sp>
      <p:pic>
        <p:nvPicPr>
          <p:cNvPr id="7" name="animationxy">
            <a:hlinkClick r:id="" action="ppaction://media"/>
            <a:extLst>
              <a:ext uri="{FF2B5EF4-FFF2-40B4-BE49-F238E27FC236}">
                <a16:creationId xmlns:a16="http://schemas.microsoft.com/office/drawing/2014/main" id="{FF6965F0-5769-4989-B5E7-8BAC4A9E83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496" y="933964"/>
            <a:ext cx="7888660" cy="5256571"/>
          </a:xfrm>
          <a:prstGeom prst="rect">
            <a:avLst/>
          </a:prstGeom>
        </p:spPr>
      </p:pic>
      <p:sp>
        <p:nvSpPr>
          <p:cNvPr id="8" name="文本框 7">
            <a:extLst>
              <a:ext uri="{FF2B5EF4-FFF2-40B4-BE49-F238E27FC236}">
                <a16:creationId xmlns:a16="http://schemas.microsoft.com/office/drawing/2014/main" id="{732E46A1-CE75-410D-99F2-4BFFBB2F43D6}"/>
              </a:ext>
            </a:extLst>
          </p:cNvPr>
          <p:cNvSpPr txBox="1"/>
          <p:nvPr/>
        </p:nvSpPr>
        <p:spPr>
          <a:xfrm>
            <a:off x="4639377" y="934277"/>
            <a:ext cx="41773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B61616"/>
                </a:solidFill>
                <a:effectLst/>
                <a:uLnTx/>
                <a:uFillTx/>
                <a:latin typeface="Book Antiqua"/>
                <a:ea typeface="黑体"/>
                <a:cs typeface="+mn-cs"/>
              </a:rPr>
              <a:t>From landscape to detail</a:t>
            </a:r>
            <a:endParaRPr kumimoji="0" lang="zh-CN" altLang="en-US" sz="24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9" name="文本框 8">
            <a:extLst>
              <a:ext uri="{FF2B5EF4-FFF2-40B4-BE49-F238E27FC236}">
                <a16:creationId xmlns:a16="http://schemas.microsoft.com/office/drawing/2014/main" id="{D117DDA8-611A-4EDD-87A5-4B3DA0B8C5C1}"/>
              </a:ext>
            </a:extLst>
          </p:cNvPr>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B61616"/>
                </a:solidFill>
                <a:effectLst/>
                <a:uLnTx/>
                <a:uFillTx/>
                <a:latin typeface="Helvetica" panose="020B0604020202020204" pitchFamily="34" charset="0"/>
                <a:ea typeface="黑体"/>
                <a:cs typeface="+mn-cs"/>
                <a:hlinkClick r:id="rId5"/>
              </a:rPr>
              <a:t>1807.01251</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30082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mation">
            <a:hlinkClick r:id="" action="ppaction://media"/>
            <a:extLst>
              <a:ext uri="{FF2B5EF4-FFF2-40B4-BE49-F238E27FC236}">
                <a16:creationId xmlns:a16="http://schemas.microsoft.com/office/drawing/2014/main" id="{D91A70C9-8EFD-414E-9794-CEC0C89444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40508" y="1115775"/>
            <a:ext cx="6943021" cy="4626450"/>
          </a:xfrm>
          <a:prstGeom prst="rect">
            <a:avLst/>
          </a:prstGeom>
        </p:spPr>
      </p:pic>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Training process of 1d example in Fourier domain</a:t>
            </a:r>
            <a:endParaRPr lang="zh-CN" altLang="en-US" dirty="0"/>
          </a:p>
        </p:txBody>
      </p:sp>
      <p:sp>
        <p:nvSpPr>
          <p:cNvPr id="4" name="文本框 3">
            <a:extLst>
              <a:ext uri="{FF2B5EF4-FFF2-40B4-BE49-F238E27FC236}">
                <a16:creationId xmlns:a16="http://schemas.microsoft.com/office/drawing/2014/main" id="{F631E9E7-CB6D-4922-A0BF-BA30352A1F37}"/>
              </a:ext>
            </a:extLst>
          </p:cNvPr>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Red: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Blue: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a:cs typeface="+mn-cs"/>
              </a:rPr>
              <a:t>DNN fitting</a:t>
            </a:r>
          </a:p>
        </p:txBody>
      </p:sp>
      <p:sp>
        <p:nvSpPr>
          <p:cNvPr id="6" name="文本框 5">
            <a:extLst>
              <a:ext uri="{FF2B5EF4-FFF2-40B4-BE49-F238E27FC236}">
                <a16:creationId xmlns:a16="http://schemas.microsoft.com/office/drawing/2014/main" id="{CC4BDB4F-E0BB-471F-B672-CF5A16DA6D0B}"/>
              </a:ext>
            </a:extLst>
          </p:cNvPr>
          <p:cNvSpPr txBox="1"/>
          <p:nvPr/>
        </p:nvSpPr>
        <p:spPr>
          <a:xfrm>
            <a:off x="6015700" y="5665223"/>
            <a:ext cx="2454532"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Frequency</a:t>
            </a:r>
          </a:p>
        </p:txBody>
      </p:sp>
      <p:sp>
        <p:nvSpPr>
          <p:cNvPr id="8" name="文本框 7">
            <a:extLst>
              <a:ext uri="{FF2B5EF4-FFF2-40B4-BE49-F238E27FC236}">
                <a16:creationId xmlns:a16="http://schemas.microsoft.com/office/drawing/2014/main" id="{57545A69-737C-4C7B-A8C1-398168335651}"/>
              </a:ext>
            </a:extLst>
          </p:cNvPr>
          <p:cNvSpPr txBox="1"/>
          <p:nvPr/>
        </p:nvSpPr>
        <p:spPr>
          <a:xfrm rot="16200000">
            <a:off x="2212812" y="3081218"/>
            <a:ext cx="1815881"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mn-cs"/>
              </a:rPr>
              <a:t>Amplitude</a:t>
            </a:r>
          </a:p>
        </p:txBody>
      </p:sp>
      <p:sp>
        <p:nvSpPr>
          <p:cNvPr id="3" name="文本框 2">
            <a:extLst>
              <a:ext uri="{FF2B5EF4-FFF2-40B4-BE49-F238E27FC236}">
                <a16:creationId xmlns:a16="http://schemas.microsoft.com/office/drawing/2014/main" id="{334EFFDE-9D4B-431D-AAC5-3C626AF04B96}"/>
              </a:ext>
            </a:extLst>
          </p:cNvPr>
          <p:cNvSpPr txBox="1"/>
          <p:nvPr/>
        </p:nvSpPr>
        <p:spPr>
          <a:xfrm>
            <a:off x="1674796" y="934277"/>
            <a:ext cx="85857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a:ea typeface="黑体"/>
                <a:cs typeface="+mn-cs"/>
              </a:rPr>
              <a:t>Frequency principle: From low frequency to high frequency</a:t>
            </a:r>
            <a:endParaRPr kumimoji="0" lang="zh-CN" altLang="en-US" sz="2400" b="1"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35417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F19B6-D0CD-5B71-0D79-DCC8FBDD3B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E566D99-8BC1-1071-992A-A045BAF58F22}"/>
              </a:ext>
            </a:extLst>
          </p:cNvPr>
          <p:cNvSpPr>
            <a:spLocks noGrp="1"/>
          </p:cNvSpPr>
          <p:nvPr>
            <p:ph type="title" idx="4294967295"/>
          </p:nvPr>
        </p:nvSpPr>
        <p:spPr>
          <a:xfrm>
            <a:off x="-1" y="2111599"/>
            <a:ext cx="12192000" cy="620712"/>
          </a:xfrm>
        </p:spPr>
        <p:txBody>
          <a:bodyPr/>
          <a:lstStyle/>
          <a:p>
            <a:pPr algn="ctr"/>
            <a:r>
              <a:rPr lang="en-US" altLang="zh-CN" sz="3200" dirty="0"/>
              <a:t>Neuron Condensation/Alignment</a:t>
            </a:r>
            <a:endParaRPr lang="en-US" dirty="0">
              <a:solidFill>
                <a:schemeClr val="tx2"/>
              </a:solidFill>
            </a:endParaRPr>
          </a:p>
        </p:txBody>
      </p:sp>
      <p:sp>
        <p:nvSpPr>
          <p:cNvPr id="4" name="文本框 3">
            <a:extLst>
              <a:ext uri="{FF2B5EF4-FFF2-40B4-BE49-F238E27FC236}">
                <a16:creationId xmlns:a16="http://schemas.microsoft.com/office/drawing/2014/main" id="{D304A95F-1D8F-6B30-9986-F1D866205A64}"/>
              </a:ext>
            </a:extLst>
          </p:cNvPr>
          <p:cNvSpPr txBox="1"/>
          <p:nvPr/>
        </p:nvSpPr>
        <p:spPr>
          <a:xfrm>
            <a:off x="94342" y="3997128"/>
            <a:ext cx="12097657" cy="2308324"/>
          </a:xfrm>
          <a:prstGeom prst="rect">
            <a:avLst/>
          </a:prstGeom>
          <a:noFill/>
        </p:spPr>
        <p:txBody>
          <a:bodyPr wrap="square">
            <a:spAutoFit/>
          </a:bodyPr>
          <a:lstStyle/>
          <a:p>
            <a:pPr marL="285750" indent="-285750" algn="l">
              <a:buFont typeface="Arial" panose="020B0604020202020204" pitchFamily="34" charset="0"/>
              <a:buChar char="•"/>
            </a:pPr>
            <a:r>
              <a:rPr lang="en-US" altLang="zh-CN" dirty="0">
                <a:solidFill>
                  <a:srgbClr val="000000"/>
                </a:solidFill>
                <a:latin typeface="Georgia" panose="02040502050405020303" pitchFamily="18" charset="0"/>
              </a:rPr>
              <a:t>Tao Luo#, Zhi-Qin John Xu #, Zheng Ma, Yaoyu Zhang*, Phase diagram for two-layer </a:t>
            </a:r>
            <a:r>
              <a:rPr lang="en-US" altLang="zh-CN" dirty="0" err="1">
                <a:solidFill>
                  <a:srgbClr val="000000"/>
                </a:solidFill>
                <a:latin typeface="Georgia" panose="02040502050405020303" pitchFamily="18" charset="0"/>
              </a:rPr>
              <a:t>ReLU</a:t>
            </a:r>
            <a:r>
              <a:rPr lang="en-US" altLang="zh-CN" dirty="0">
                <a:solidFill>
                  <a:srgbClr val="000000"/>
                </a:solidFill>
                <a:latin typeface="Georgia" panose="02040502050405020303" pitchFamily="18" charset="0"/>
              </a:rPr>
              <a:t> neural networks at infinite-width limit, </a:t>
            </a:r>
            <a:r>
              <a:rPr lang="en-US" altLang="zh-CN" dirty="0" err="1">
                <a:solidFill>
                  <a:srgbClr val="000000"/>
                </a:solidFill>
                <a:latin typeface="Georgia" panose="02040502050405020303" pitchFamily="18" charset="0"/>
              </a:rPr>
              <a:t>arxiv</a:t>
            </a:r>
            <a:r>
              <a:rPr lang="en-US" altLang="zh-CN" dirty="0">
                <a:solidFill>
                  <a:srgbClr val="000000"/>
                </a:solidFill>
                <a:latin typeface="Georgia" panose="02040502050405020303" pitchFamily="18" charset="0"/>
              </a:rPr>
              <a:t> 2007.07497 (2020), Journal of Machine Learning Research (2021)</a:t>
            </a:r>
          </a:p>
          <a:p>
            <a:pPr marL="285750" indent="-285750" algn="l">
              <a:buFont typeface="Arial" panose="020B0604020202020204" pitchFamily="34" charset="0"/>
              <a:buChar char="•"/>
            </a:pPr>
            <a:r>
              <a:rPr lang="en-US" altLang="zh-CN" dirty="0">
                <a:solidFill>
                  <a:srgbClr val="000000"/>
                </a:solidFill>
                <a:latin typeface="Georgia" panose="02040502050405020303" pitchFamily="18" charset="0"/>
              </a:rPr>
              <a:t>Yaoyu Zhang*, </a:t>
            </a:r>
            <a:r>
              <a:rPr lang="en-US" altLang="zh-CN" dirty="0" err="1">
                <a:solidFill>
                  <a:srgbClr val="000000"/>
                </a:solidFill>
                <a:latin typeface="Georgia" panose="02040502050405020303" pitchFamily="18" charset="0"/>
              </a:rPr>
              <a:t>Zhongwang</a:t>
            </a:r>
            <a:r>
              <a:rPr lang="en-US" altLang="zh-CN" dirty="0">
                <a:solidFill>
                  <a:srgbClr val="000000"/>
                </a:solidFill>
                <a:latin typeface="Georgia" panose="02040502050405020303" pitchFamily="18" charset="0"/>
              </a:rPr>
              <a:t> Zhang, Tao Luo, Zhi-Qin John Xu*, Embedding Principle of Loss Landscape of Deep Neural Networks. </a:t>
            </a:r>
            <a:r>
              <a:rPr lang="en-US" altLang="zh-CN" dirty="0" err="1">
                <a:solidFill>
                  <a:srgbClr val="000000"/>
                </a:solidFill>
                <a:latin typeface="Georgia" panose="02040502050405020303" pitchFamily="18" charset="0"/>
              </a:rPr>
              <a:t>NeurIPS</a:t>
            </a:r>
            <a:r>
              <a:rPr lang="en-US" altLang="zh-CN" dirty="0">
                <a:solidFill>
                  <a:srgbClr val="000000"/>
                </a:solidFill>
                <a:latin typeface="Georgia" panose="02040502050405020303" pitchFamily="18" charset="0"/>
              </a:rPr>
              <a:t> 2021 spotlight</a:t>
            </a:r>
          </a:p>
          <a:p>
            <a:pPr marL="285750" indent="-285750" algn="l">
              <a:buFont typeface="Arial" panose="020B0604020202020204" pitchFamily="34" charset="0"/>
              <a:buChar char="•"/>
            </a:pPr>
            <a:r>
              <a:rPr lang="en-US" altLang="zh-CN" dirty="0">
                <a:solidFill>
                  <a:srgbClr val="000000"/>
                </a:solidFill>
                <a:latin typeface="Georgia" panose="02040502050405020303" pitchFamily="18" charset="0"/>
              </a:rPr>
              <a:t>[18] </a:t>
            </a:r>
            <a:r>
              <a:rPr lang="en-US" altLang="zh-CN" dirty="0" err="1">
                <a:solidFill>
                  <a:srgbClr val="000000"/>
                </a:solidFill>
                <a:latin typeface="Georgia" panose="02040502050405020303" pitchFamily="18" charset="0"/>
              </a:rPr>
              <a:t>Hanxu</a:t>
            </a:r>
            <a:r>
              <a:rPr lang="en-US" altLang="zh-CN" dirty="0">
                <a:solidFill>
                  <a:srgbClr val="000000"/>
                </a:solidFill>
                <a:latin typeface="Georgia" panose="02040502050405020303" pitchFamily="18" charset="0"/>
              </a:rPr>
              <a:t> Zhou, </a:t>
            </a:r>
            <a:r>
              <a:rPr lang="en-US" altLang="zh-CN" dirty="0" err="1">
                <a:solidFill>
                  <a:srgbClr val="000000"/>
                </a:solidFill>
                <a:latin typeface="Georgia" panose="02040502050405020303" pitchFamily="18" charset="0"/>
              </a:rPr>
              <a:t>Qixuan</a:t>
            </a:r>
            <a:r>
              <a:rPr lang="en-US" altLang="zh-CN" dirty="0">
                <a:solidFill>
                  <a:srgbClr val="000000"/>
                </a:solidFill>
                <a:latin typeface="Georgia" panose="02040502050405020303" pitchFamily="18" charset="0"/>
              </a:rPr>
              <a:t> Zhou, Tao Luo, Yaoyu Zhang*, Zhi-Qin John Xu*, Towards Understanding the Condensation of Neural Networks at Initial Training, NeurIPS2022.</a:t>
            </a:r>
          </a:p>
          <a:p>
            <a:pPr marL="285750" indent="-285750" algn="l">
              <a:buFont typeface="Arial" panose="020B0604020202020204" pitchFamily="34" charset="0"/>
              <a:buChar char="•"/>
            </a:pPr>
            <a:r>
              <a:rPr lang="en-US" altLang="zh-CN" dirty="0" err="1">
                <a:solidFill>
                  <a:srgbClr val="000000"/>
                </a:solidFill>
                <a:latin typeface="Georgia" panose="02040502050405020303" pitchFamily="18" charset="0"/>
              </a:rPr>
              <a:t>Zhongwang</a:t>
            </a:r>
            <a:r>
              <a:rPr lang="en-US" altLang="zh-CN" dirty="0">
                <a:solidFill>
                  <a:srgbClr val="000000"/>
                </a:solidFill>
                <a:latin typeface="Georgia" panose="02040502050405020303" pitchFamily="18" charset="0"/>
              </a:rPr>
              <a:t> Zhang, Zhi-Qin John Xu*, Implicit regularization of dropout. Transactions on Pattern Analysis and Machine Intelligence (TPAMI), 2024</a:t>
            </a:r>
          </a:p>
        </p:txBody>
      </p:sp>
    </p:spTree>
    <p:extLst>
      <p:ext uri="{BB962C8B-B14F-4D97-AF65-F5344CB8AC3E}">
        <p14:creationId xmlns:p14="http://schemas.microsoft.com/office/powerpoint/2010/main" val="3013621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Condensation</a:t>
            </a:r>
            <a:endParaRPr lang="zh-CN" altLang="en-US" dirty="0"/>
          </a:p>
        </p:txBody>
      </p:sp>
      <p:grpSp>
        <p:nvGrpSpPr>
          <p:cNvPr id="4" name="组合 3"/>
          <p:cNvGrpSpPr/>
          <p:nvPr/>
        </p:nvGrpSpPr>
        <p:grpSpPr>
          <a:xfrm>
            <a:off x="2406026" y="825573"/>
            <a:ext cx="7379947" cy="3109383"/>
            <a:chOff x="4270750" y="2692489"/>
            <a:chExt cx="7882206" cy="3294774"/>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270750" y="2692489"/>
              <a:ext cx="7882206" cy="3273259"/>
            </a:xfrm>
            <a:prstGeom prst="rect">
              <a:avLst/>
            </a:prstGeom>
          </p:spPr>
        </p:pic>
        <p:pic>
          <p:nvPicPr>
            <p:cNvPr id="6" name="图片 5"/>
            <p:cNvPicPr>
              <a:picLocks noChangeAspect="1"/>
            </p:cNvPicPr>
            <p:nvPr/>
          </p:nvPicPr>
          <p:blipFill>
            <a:blip r:embed="rId3"/>
            <a:stretch>
              <a:fillRect/>
            </a:stretch>
          </p:blipFill>
          <p:spPr>
            <a:xfrm>
              <a:off x="10172699" y="5652286"/>
              <a:ext cx="1737086" cy="334977"/>
            </a:xfrm>
            <a:prstGeom prst="rect">
              <a:avLst/>
            </a:prstGeom>
          </p:spPr>
        </p:pic>
      </p:grpSp>
      <mc:AlternateContent xmlns:mc="http://schemas.openxmlformats.org/markup-compatibility/2006" xmlns:a14="http://schemas.microsoft.com/office/drawing/2010/main">
        <mc:Choice Requires="a14">
          <p:sp>
            <p:nvSpPr>
              <p:cNvPr id="7" name="文本框 6"/>
              <p:cNvSpPr txBox="1"/>
              <p:nvPr/>
            </p:nvSpPr>
            <p:spPr>
              <a:xfrm>
                <a:off x="7544709" y="3872200"/>
                <a:ext cx="3321049" cy="12118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oMath>
                  </m:oMathPara>
                </a14:m>
                <a:endParaRPr kumimoji="0" lang="en-US" altLang="zh-CN" sz="2400" b="0" i="1" u="none" strike="noStrike" kern="1200" cap="none" spc="0" normalizeH="0" baseline="0" noProof="0" dirty="0">
                  <a:ln>
                    <a:noFill/>
                  </a:ln>
                  <a:solidFill>
                    <a:srgbClr val="242C2D"/>
                  </a:solidFill>
                  <a:effectLst/>
                  <a:uLnTx/>
                  <a:uFillTx/>
                  <a:latin typeface="Cambria Math" panose="02040503050406030204" pitchFamily="18"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1</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2</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𝜎</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𝑇</m:t>
                        </m:r>
                      </m:sup>
                    </m:sSubSup>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𝒙</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m:rPr>
                        <m:nor/>
                      </m:rPr>
                      <a:rPr kumimoji="0" lang="en-US" altLang="zh-CN" sz="2400" b="0" i="0" u="none" strike="noStrike" kern="1200" cap="none" spc="0" normalizeH="0" baseline="0" noProof="0" dirty="0" smtClean="0">
                        <a:ln>
                          <a:noFill/>
                        </a:ln>
                        <a:solidFill>
                          <a:srgbClr val="242C2D"/>
                        </a:solidFill>
                        <a:effectLst/>
                        <a:uLnTx/>
                        <a:uFillTx/>
                        <a:latin typeface="Cambria Math" panose="02040503050406030204" pitchFamily="18" charset="0"/>
                        <a:ea typeface="黑体"/>
                        <a:cs typeface="+mn-cs"/>
                      </a:rPr>
                      <m:t>+</m:t>
                    </m:r>
                  </m:oMath>
                </a14:m>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rPr>
                  <a:t> </a:t>
                </a:r>
                <a14:m>
                  <m:oMath xmlns:m="http://schemas.openxmlformats.org/officeDocument/2006/math">
                    <m:r>
                      <a:rPr kumimoji="0" lang="zh-CN" altLang="en-US"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3</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4</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5</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𝜎</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3</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𝑇</m:t>
                        </m:r>
                      </m:sup>
                    </m:sSubSup>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𝒙</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oMath>
                </a14:m>
                <a:endParaRPr kumimoji="0" lang="zh-CN" altLang="en-US" sz="24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7544709" y="3872200"/>
                <a:ext cx="3321049" cy="1211870"/>
              </a:xfrm>
              <a:prstGeom prst="rect">
                <a:avLst/>
              </a:prstGeom>
              <a:blipFill rotWithShape="1">
                <a:blip r:embed="rId4"/>
                <a:stretch>
                  <a:fillRect l="-8" t="-50" r="8" b="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899046" y="3955956"/>
                <a:ext cx="3071036" cy="11358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nary>
                        <m:naryPr>
                          <m:chr m:val="∑"/>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naryPr>
                        <m:sub>
                          <m:r>
                            <m:rPr>
                              <m:brk m:alnAt="23"/>
                            </m:r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5</m:t>
                          </m:r>
                        </m:sup>
                        <m:e>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𝜎</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𝑖</m:t>
                              </m:r>
                            </m:sub>
                            <m: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𝑇</m:t>
                              </m:r>
                            </m:sup>
                          </m:sSubSup>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𝒙</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e>
                      </m:nary>
                    </m:oMath>
                  </m:oMathPara>
                </a14:m>
                <a:endParaRPr kumimoji="0" lang="zh-CN" altLang="en-US" sz="24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899046" y="3955956"/>
                <a:ext cx="3071036" cy="1135888"/>
              </a:xfrm>
              <a:prstGeom prst="rect">
                <a:avLst/>
              </a:prstGeom>
              <a:blipFill rotWithShape="1">
                <a:blip r:embed="rId5"/>
                <a:stretch>
                  <a:fillRect l="-13" t="-48" r="19"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049184" y="4108401"/>
                <a:ext cx="226601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 </m:t>
                          </m:r>
                        </m:sup>
                      </m:sSub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 </m:t>
                          </m:r>
                        </m:sup>
                      </m:sSub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oMath>
                  </m:oMathPara>
                </a14:m>
                <a:endParaRPr kumimoji="0" lang="en-US" altLang="zh-CN" sz="2400" b="0" i="1" u="none" strike="noStrike" kern="1200" cap="none" spc="0" normalizeH="0" baseline="0" noProof="0" dirty="0">
                  <a:ln>
                    <a:noFill/>
                  </a:ln>
                  <a:solidFill>
                    <a:srgbClr val="242C2D"/>
                  </a:solidFill>
                  <a:effectLst/>
                  <a:uLnTx/>
                  <a:uFillTx/>
                  <a:latin typeface="Cambria Math" panose="02040503050406030204" pitchFamily="18"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 </m:t>
                          </m:r>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3</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 </m:t>
                          </m:r>
                        </m:sup>
                      </m:sSub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4</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 </m:t>
                          </m:r>
                        </m:sup>
                      </m:sSub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5</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 </m:t>
                          </m:r>
                        </m:sup>
                      </m:sSubSup>
                    </m:oMath>
                  </m:oMathPara>
                </a14:m>
                <a:endParaRPr kumimoji="0" lang="zh-CN" altLang="en-US" sz="24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049184" y="4108401"/>
                <a:ext cx="2266014" cy="830997"/>
              </a:xfrm>
              <a:prstGeom prst="rect">
                <a:avLst/>
              </a:prstGeom>
              <a:blipFill rotWithShape="1">
                <a:blip r:embed="rId6"/>
                <a:stretch>
                  <a:fillRect l="-13" t="-71" r="28" b="44"/>
                </a:stretch>
              </a:blipFill>
            </p:spPr>
            <p:txBody>
              <a:bodyPr/>
              <a:lstStyle/>
              <a:p>
                <a:r>
                  <a:rPr lang="zh-CN" altLang="en-US">
                    <a:noFill/>
                  </a:rPr>
                  <a:t> </a:t>
                </a:r>
              </a:p>
            </p:txBody>
          </p:sp>
        </mc:Fallback>
      </mc:AlternateContent>
      <p:sp>
        <p:nvSpPr>
          <p:cNvPr id="10" name="矩形 9"/>
          <p:cNvSpPr/>
          <p:nvPr/>
        </p:nvSpPr>
        <p:spPr>
          <a:xfrm>
            <a:off x="1707650" y="5283719"/>
            <a:ext cx="2515432" cy="461665"/>
          </a:xfrm>
          <a:prstGeom prst="rect">
            <a:avLst/>
          </a:prstGeom>
        </p:spPr>
        <p:txBody>
          <a:bodyPr wrap="none">
            <a:spAutoFit/>
          </a:bodyPr>
          <a:lstStyle/>
          <a:p>
            <a:pPr marL="0" marR="0" lvl="0" indent="0" algn="l" defTabSz="864235"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黑体"/>
                <a:ea typeface="黑体"/>
                <a:cs typeface="+mn-cs"/>
              </a:rPr>
              <a:t>Initial</a:t>
            </a:r>
            <a:r>
              <a:rPr kumimoji="0" lang="zh-CN" altLang="en-US" sz="2400" b="1" i="0" u="none" strike="noStrike" kern="1200" cap="none" spc="0" normalizeH="0" baseline="0" noProof="0" dirty="0">
                <a:ln>
                  <a:noFill/>
                </a:ln>
                <a:solidFill>
                  <a:srgbClr val="242C2D"/>
                </a:solidFill>
                <a:effectLst/>
                <a:uLnTx/>
                <a:uFillTx/>
                <a:latin typeface="黑体"/>
                <a:ea typeface="黑体"/>
                <a:cs typeface="+mn-cs"/>
              </a:rPr>
              <a:t>：</a:t>
            </a:r>
            <a:r>
              <a:rPr kumimoji="0" lang="en-US" altLang="zh-CN" sz="2400" b="1" i="0" u="none" strike="noStrike" kern="1200" cap="none" spc="0" normalizeH="0" baseline="0" noProof="0" dirty="0">
                <a:ln>
                  <a:noFill/>
                </a:ln>
                <a:solidFill>
                  <a:srgbClr val="242C2D"/>
                </a:solidFill>
                <a:effectLst/>
                <a:uLnTx/>
                <a:uFillTx/>
                <a:latin typeface="黑体"/>
                <a:ea typeface="黑体"/>
                <a:cs typeface="+mn-cs"/>
              </a:rPr>
              <a:t>random</a:t>
            </a:r>
            <a:endParaRPr kumimoji="0" lang="zh-CN" altLang="en-US" sz="2400" b="1" i="0" u="none" strike="noStrike" kern="1200" cap="none" spc="0" normalizeH="0" baseline="0" noProof="0" dirty="0">
              <a:ln>
                <a:noFill/>
              </a:ln>
              <a:solidFill>
                <a:srgbClr val="242C2D"/>
              </a:solidFill>
              <a:effectLst/>
              <a:uLnTx/>
              <a:uFillTx/>
              <a:latin typeface="黑体"/>
              <a:ea typeface="黑体"/>
              <a:cs typeface="+mn-cs"/>
            </a:endParaRPr>
          </a:p>
        </p:txBody>
      </p:sp>
      <p:sp>
        <p:nvSpPr>
          <p:cNvPr id="11" name="矩形 10"/>
          <p:cNvSpPr/>
          <p:nvPr/>
        </p:nvSpPr>
        <p:spPr>
          <a:xfrm>
            <a:off x="5004734" y="5283718"/>
            <a:ext cx="2670924" cy="830997"/>
          </a:xfrm>
          <a:prstGeom prst="rect">
            <a:avLst/>
          </a:prstGeom>
        </p:spPr>
        <p:txBody>
          <a:bodyPr wrap="none">
            <a:spAutoFit/>
          </a:bodyPr>
          <a:lstStyle/>
          <a:p>
            <a:pPr marL="0" marR="0" lvl="0" indent="0" algn="l" defTabSz="864235"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黑体"/>
                <a:ea typeface="黑体"/>
                <a:cs typeface="+mn-cs"/>
              </a:rPr>
              <a:t>After</a:t>
            </a:r>
            <a:r>
              <a:rPr kumimoji="0" lang="zh-CN" altLang="en-US" sz="2400" b="1" i="0" u="none" strike="noStrike" kern="1200" cap="none" spc="0" normalizeH="0" baseline="0" noProof="0" dirty="0">
                <a:ln>
                  <a:noFill/>
                </a:ln>
                <a:solidFill>
                  <a:srgbClr val="242C2D"/>
                </a:solidFill>
                <a:effectLst/>
                <a:uLnTx/>
                <a:uFillTx/>
                <a:latin typeface="黑体"/>
                <a:ea typeface="黑体"/>
                <a:cs typeface="+mn-cs"/>
              </a:rPr>
              <a:t> </a:t>
            </a:r>
            <a:r>
              <a:rPr kumimoji="0" lang="en-US" altLang="zh-CN" sz="2400" b="1" i="0" u="none" strike="noStrike" kern="1200" cap="none" spc="0" normalizeH="0" baseline="0" noProof="0" dirty="0">
                <a:ln>
                  <a:noFill/>
                </a:ln>
                <a:solidFill>
                  <a:srgbClr val="242C2D"/>
                </a:solidFill>
                <a:effectLst/>
                <a:uLnTx/>
                <a:uFillTx/>
                <a:latin typeface="黑体"/>
                <a:ea typeface="黑体"/>
                <a:cs typeface="+mn-cs"/>
              </a:rPr>
              <a:t>training</a:t>
            </a:r>
            <a:r>
              <a:rPr kumimoji="0" lang="zh-CN" altLang="en-US" sz="2400" b="1" i="0" u="none" strike="noStrike" kern="1200" cap="none" spc="0" normalizeH="0" baseline="0" noProof="0" dirty="0">
                <a:ln>
                  <a:noFill/>
                </a:ln>
                <a:solidFill>
                  <a:srgbClr val="242C2D"/>
                </a:solidFill>
                <a:effectLst/>
                <a:uLnTx/>
                <a:uFillTx/>
                <a:latin typeface="黑体"/>
                <a:ea typeface="黑体"/>
                <a:cs typeface="+mn-cs"/>
              </a:rPr>
              <a:t>：</a:t>
            </a:r>
            <a:endParaRPr kumimoji="0" lang="en-US" altLang="zh-CN" sz="2400" b="1" i="0" u="none" strike="noStrike" kern="1200" cap="none" spc="0" normalizeH="0" baseline="0" noProof="0" dirty="0">
              <a:ln>
                <a:noFill/>
              </a:ln>
              <a:solidFill>
                <a:srgbClr val="242C2D"/>
              </a:solidFill>
              <a:effectLst/>
              <a:uLnTx/>
              <a:uFillTx/>
              <a:latin typeface="黑体"/>
              <a:ea typeface="黑体"/>
              <a:cs typeface="+mn-cs"/>
            </a:endParaRPr>
          </a:p>
          <a:p>
            <a:pPr marL="0" marR="0" lvl="0" indent="0" algn="l" defTabSz="864235"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黑体"/>
                <a:ea typeface="黑体"/>
                <a:cs typeface="+mn-cs"/>
              </a:rPr>
              <a:t>Condense</a:t>
            </a:r>
            <a:endParaRPr kumimoji="0" lang="zh-CN" altLang="en-US" sz="2400" b="1" i="0" u="none" strike="noStrike" kern="1200" cap="none" spc="0" normalizeH="0" baseline="0" noProof="0" dirty="0">
              <a:ln>
                <a:noFill/>
              </a:ln>
              <a:solidFill>
                <a:srgbClr val="242C2D"/>
              </a:solidFill>
              <a:effectLst/>
              <a:uLnTx/>
              <a:uFillTx/>
              <a:latin typeface="黑体"/>
              <a:ea typeface="黑体"/>
              <a:cs typeface="+mn-cs"/>
            </a:endParaRPr>
          </a:p>
        </p:txBody>
      </p:sp>
      <p:sp>
        <p:nvSpPr>
          <p:cNvPr id="12" name="矩形 11"/>
          <p:cNvSpPr/>
          <p:nvPr/>
        </p:nvSpPr>
        <p:spPr>
          <a:xfrm>
            <a:off x="8117487" y="5283718"/>
            <a:ext cx="1893467" cy="830997"/>
          </a:xfrm>
          <a:prstGeom prst="rect">
            <a:avLst/>
          </a:prstGeom>
        </p:spPr>
        <p:txBody>
          <a:bodyPr wrap="none">
            <a:spAutoFit/>
          </a:bodyPr>
          <a:lstStyle/>
          <a:p>
            <a:pPr marL="0" marR="0" lvl="0" indent="0" algn="l" defTabSz="864235"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黑体"/>
                <a:ea typeface="黑体"/>
                <a:cs typeface="+mn-cs"/>
              </a:rPr>
              <a:t>Effective</a:t>
            </a:r>
            <a:r>
              <a:rPr kumimoji="0" lang="zh-CN" altLang="en-US" sz="2400" b="1" i="0" u="none" strike="noStrike" kern="1200" cap="none" spc="0" normalizeH="0" baseline="0" noProof="0" dirty="0">
                <a:ln>
                  <a:noFill/>
                </a:ln>
                <a:solidFill>
                  <a:srgbClr val="242C2D"/>
                </a:solidFill>
                <a:effectLst/>
                <a:uLnTx/>
                <a:uFillTx/>
                <a:latin typeface="黑体"/>
                <a:ea typeface="黑体"/>
                <a:cs typeface="+mn-cs"/>
              </a:rPr>
              <a:t>：</a:t>
            </a:r>
            <a:endParaRPr kumimoji="0" lang="en-US" altLang="zh-CN" sz="2400" b="1" i="0" u="none" strike="noStrike" kern="1200" cap="none" spc="0" normalizeH="0" baseline="0" noProof="0" dirty="0">
              <a:ln>
                <a:noFill/>
              </a:ln>
              <a:solidFill>
                <a:srgbClr val="242C2D"/>
              </a:solidFill>
              <a:effectLst/>
              <a:uLnTx/>
              <a:uFillTx/>
              <a:latin typeface="黑体"/>
              <a:ea typeface="黑体"/>
              <a:cs typeface="+mn-cs"/>
            </a:endParaRPr>
          </a:p>
          <a:p>
            <a:pPr marL="0" marR="0" lvl="0" indent="0" algn="l" defTabSz="864235"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黑体"/>
                <a:ea typeface="黑体"/>
                <a:cs typeface="+mn-cs"/>
              </a:rPr>
              <a:t>Small net</a:t>
            </a:r>
          </a:p>
        </p:txBody>
      </p:sp>
      <p:cxnSp>
        <p:nvCxnSpPr>
          <p:cNvPr id="13" name="直接连接符 12"/>
          <p:cNvCxnSpPr/>
          <p:nvPr/>
        </p:nvCxnSpPr>
        <p:spPr>
          <a:xfrm>
            <a:off x="4886597" y="4019550"/>
            <a:ext cx="0" cy="1079500"/>
          </a:xfrm>
          <a:prstGeom prst="line">
            <a:avLst/>
          </a:prstGeom>
          <a:ln w="25400">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a:xfrm>
            <a:off x="7544707" y="4012344"/>
            <a:ext cx="0" cy="1079500"/>
          </a:xfrm>
          <a:prstGeom prst="line">
            <a:avLst/>
          </a:prstGeom>
          <a:ln w="25400">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42">
            <a:extLst>
              <a:ext uri="{FF2B5EF4-FFF2-40B4-BE49-F238E27FC236}">
                <a16:creationId xmlns:a16="http://schemas.microsoft.com/office/drawing/2014/main" id="{4E025655-F0FB-D941-79A7-01479AC5521E}"/>
              </a:ext>
            </a:extLst>
          </p:cNvPr>
          <p:cNvSpPr>
            <a:spLocks noGrp="1"/>
          </p:cNvSpPr>
          <p:nvPr>
            <p:ph type="title"/>
          </p:nvPr>
        </p:nvSpPr>
        <p:spPr/>
        <p:txBody>
          <a:bodyPr/>
          <a:lstStyle/>
          <a:p>
            <a:r>
              <a:rPr lang="en-US" altLang="zh-CN" dirty="0"/>
              <a:t>Implicitly bias toward simple function</a:t>
            </a:r>
            <a:endParaRPr lang="zh-CN" altLang="en-US" dirty="0"/>
          </a:p>
        </p:txBody>
      </p:sp>
      <p:sp>
        <p:nvSpPr>
          <p:cNvPr id="3" name="灯片编号占位符 2"/>
          <p:cNvSpPr>
            <a:spLocks noGrp="1"/>
          </p:cNvSpPr>
          <p:nvPr>
            <p:ph type="sldNum" sz="quarter" idx="12"/>
          </p:nvPr>
        </p:nvSpPr>
        <p:spPr/>
        <p:txBody>
          <a:bodyPr vert="horz" lIns="91440" tIns="45720" rIns="91440" bIns="45720" rtlCol="0" anchor="ctr"/>
          <a:lstStyle/>
          <a:p>
            <a:fld id="{548644C6-89F0-466C-949F-E70AD72679A8}" type="slidenum">
              <a:rPr lang="zh-CN" altLang="en-US" sz="2000">
                <a:solidFill>
                  <a:schemeClr val="tx2"/>
                </a:solidFill>
              </a:rPr>
              <a:t>35</a:t>
            </a:fld>
            <a:endParaRPr lang="zh-CN" altLang="en-US" sz="2000">
              <a:solidFill>
                <a:schemeClr val="tx2"/>
              </a:solidFill>
            </a:endParaRPr>
          </a:p>
        </p:txBody>
      </p:sp>
      <p:sp>
        <p:nvSpPr>
          <p:cNvPr id="4" name="文本框 3"/>
          <p:cNvSpPr txBox="1"/>
          <p:nvPr/>
        </p:nvSpPr>
        <p:spPr>
          <a:xfrm>
            <a:off x="386098" y="779118"/>
            <a:ext cx="10080879" cy="1815882"/>
          </a:xfrm>
          <a:prstGeom prst="rect">
            <a:avLst/>
          </a:prstGeom>
          <a:noFill/>
        </p:spPr>
        <p:txBody>
          <a:bodyPr wrap="square" rtlCol="0">
            <a:spAutoFit/>
          </a:bodyPr>
          <a:lstStyle/>
          <a:p>
            <a:r>
              <a:rPr lang="en-US" altLang="zh-CN" sz="2800" dirty="0">
                <a:solidFill>
                  <a:schemeClr val="tx2"/>
                </a:solidFill>
              </a:rPr>
              <a:t>Advantage of frequency principle and condensation</a:t>
            </a:r>
            <a:r>
              <a:rPr lang="zh-CN" altLang="en-US" sz="2800" dirty="0">
                <a:solidFill>
                  <a:schemeClr val="tx2"/>
                </a:solidFill>
              </a:rPr>
              <a:t>：</a:t>
            </a:r>
            <a:endParaRPr lang="en-US" altLang="zh-CN" sz="2800" dirty="0">
              <a:solidFill>
                <a:schemeClr val="tx2"/>
              </a:solidFill>
            </a:endParaRPr>
          </a:p>
          <a:p>
            <a:pPr marL="742950" indent="-742950">
              <a:buFont typeface="Wingdings" panose="05000000000000000000" pitchFamily="2" charset="2"/>
              <a:buChar char="p"/>
            </a:pPr>
            <a:r>
              <a:rPr lang="en-US" altLang="zh-CN" sz="2800" dirty="0">
                <a:solidFill>
                  <a:schemeClr val="tx2"/>
                </a:solidFill>
              </a:rPr>
              <a:t>Rigorous </a:t>
            </a:r>
            <a:r>
              <a:rPr lang="en-US" altLang="zh-CN" sz="2800" b="1" dirty="0">
                <a:solidFill>
                  <a:srgbClr val="0000FF"/>
                </a:solidFill>
              </a:rPr>
              <a:t>theoretical</a:t>
            </a:r>
            <a:r>
              <a:rPr lang="en-US" altLang="zh-CN" sz="2800" dirty="0">
                <a:solidFill>
                  <a:schemeClr val="tx2"/>
                </a:solidFill>
              </a:rPr>
              <a:t> analysis</a:t>
            </a:r>
          </a:p>
          <a:p>
            <a:pPr marL="742950" indent="-742950">
              <a:buClr>
                <a:schemeClr val="tx1"/>
              </a:buClr>
              <a:buFont typeface="Wingdings" panose="05000000000000000000" pitchFamily="2" charset="2"/>
              <a:buChar char="p"/>
            </a:pPr>
            <a:r>
              <a:rPr lang="en-US" altLang="zh-CN" sz="2800" b="1" dirty="0">
                <a:solidFill>
                  <a:srgbClr val="0000FF"/>
                </a:solidFill>
              </a:rPr>
              <a:t>Inspire </a:t>
            </a:r>
            <a:r>
              <a:rPr lang="en-US" altLang="zh-CN" sz="2800" dirty="0">
                <a:solidFill>
                  <a:schemeClr val="tx2"/>
                </a:solidFill>
              </a:rPr>
              <a:t>more efficient algorithms</a:t>
            </a:r>
          </a:p>
          <a:p>
            <a:pPr marL="742950" indent="-742950">
              <a:buFont typeface="Wingdings" panose="05000000000000000000" pitchFamily="2" charset="2"/>
              <a:buChar char="p"/>
            </a:pPr>
            <a:r>
              <a:rPr lang="en-US" altLang="zh-CN" sz="2800" b="1" dirty="0">
                <a:solidFill>
                  <a:srgbClr val="0000FF"/>
                </a:solidFill>
              </a:rPr>
              <a:t>Simple</a:t>
            </a:r>
            <a:r>
              <a:rPr lang="en-US" altLang="zh-CN" sz="2800" dirty="0">
                <a:solidFill>
                  <a:schemeClr val="tx2"/>
                </a:solidFill>
              </a:rPr>
              <a:t> but </a:t>
            </a:r>
            <a:r>
              <a:rPr lang="en-US" altLang="zh-CN" sz="2800" b="1" dirty="0">
                <a:solidFill>
                  <a:srgbClr val="0000FF"/>
                </a:solidFill>
              </a:rPr>
              <a:t>explain</a:t>
            </a:r>
            <a:r>
              <a:rPr lang="en-US" altLang="zh-CN" sz="2800" dirty="0">
                <a:solidFill>
                  <a:schemeClr val="tx2"/>
                </a:solidFill>
              </a:rPr>
              <a:t> overparameterization puzzle</a:t>
            </a:r>
            <a:endParaRPr lang="en-US" altLang="zh-CN" sz="2800" b="1" dirty="0">
              <a:solidFill>
                <a:srgbClr val="0000FF"/>
              </a:solidFill>
            </a:endParaRPr>
          </a:p>
        </p:txBody>
      </p:sp>
      <p:sp>
        <p:nvSpPr>
          <p:cNvPr id="5" name="任意多边形: 形状 4"/>
          <p:cNvSpPr/>
          <p:nvPr/>
        </p:nvSpPr>
        <p:spPr>
          <a:xfrm>
            <a:off x="6510811" y="4768085"/>
            <a:ext cx="2501412" cy="1186961"/>
          </a:xfrm>
          <a:custGeom>
            <a:avLst/>
            <a:gdLst>
              <a:gd name="connsiteX0" fmla="*/ 0 w 3217985"/>
              <a:gd name="connsiteY0" fmla="*/ 0 h 1371600"/>
              <a:gd name="connsiteX1" fmla="*/ 914400 w 3217985"/>
              <a:gd name="connsiteY1" fmla="*/ 1342292 h 1371600"/>
              <a:gd name="connsiteX2" fmla="*/ 2215662 w 3217985"/>
              <a:gd name="connsiteY2" fmla="*/ 867508 h 1371600"/>
              <a:gd name="connsiteX3" fmla="*/ 3217985 w 3217985"/>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3217985" h="1371600">
                <a:moveTo>
                  <a:pt x="0" y="0"/>
                </a:moveTo>
                <a:cubicBezTo>
                  <a:pt x="272561" y="598853"/>
                  <a:pt x="545123" y="1197707"/>
                  <a:pt x="914400" y="1342292"/>
                </a:cubicBezTo>
                <a:cubicBezTo>
                  <a:pt x="1283677" y="1486877"/>
                  <a:pt x="1831731" y="862623"/>
                  <a:pt x="2215662" y="867508"/>
                </a:cubicBezTo>
                <a:cubicBezTo>
                  <a:pt x="2599593" y="872393"/>
                  <a:pt x="2908789" y="1121996"/>
                  <a:pt x="3217985" y="1371600"/>
                </a:cubicBezTo>
              </a:path>
            </a:pathLst>
          </a:custGeom>
          <a:noFill/>
          <a:ln w="25400">
            <a:solidFill>
              <a:srgbClr val="A620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6" name="椭圆 5"/>
          <p:cNvSpPr/>
          <p:nvPr/>
        </p:nvSpPr>
        <p:spPr>
          <a:xfrm>
            <a:off x="6588199" y="5019974"/>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7" name="椭圆 6"/>
          <p:cNvSpPr/>
          <p:nvPr/>
        </p:nvSpPr>
        <p:spPr>
          <a:xfrm>
            <a:off x="6465754" y="4727584"/>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8" name="椭圆 7"/>
          <p:cNvSpPr/>
          <p:nvPr/>
        </p:nvSpPr>
        <p:spPr>
          <a:xfrm>
            <a:off x="6752813" y="5361564"/>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9" name="椭圆 8"/>
          <p:cNvSpPr/>
          <p:nvPr/>
        </p:nvSpPr>
        <p:spPr>
          <a:xfrm>
            <a:off x="6956110" y="5700974"/>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10" name="椭圆 9"/>
          <p:cNvSpPr/>
          <p:nvPr/>
        </p:nvSpPr>
        <p:spPr>
          <a:xfrm>
            <a:off x="7264109" y="5899651"/>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11" name="椭圆 10"/>
          <p:cNvSpPr/>
          <p:nvPr/>
        </p:nvSpPr>
        <p:spPr>
          <a:xfrm>
            <a:off x="7464922" y="5859151"/>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12" name="椭圆 11"/>
          <p:cNvSpPr/>
          <p:nvPr/>
        </p:nvSpPr>
        <p:spPr>
          <a:xfrm>
            <a:off x="7651337" y="5752702"/>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13" name="椭圆 12"/>
          <p:cNvSpPr/>
          <p:nvPr/>
        </p:nvSpPr>
        <p:spPr>
          <a:xfrm>
            <a:off x="7838929" y="5619974"/>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14" name="椭圆 13"/>
          <p:cNvSpPr/>
          <p:nvPr/>
        </p:nvSpPr>
        <p:spPr>
          <a:xfrm>
            <a:off x="8141692" y="5493459"/>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15" name="椭圆 14"/>
          <p:cNvSpPr/>
          <p:nvPr/>
        </p:nvSpPr>
        <p:spPr>
          <a:xfrm>
            <a:off x="8522983" y="5574459"/>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16" name="椭圆 15"/>
          <p:cNvSpPr/>
          <p:nvPr/>
        </p:nvSpPr>
        <p:spPr>
          <a:xfrm>
            <a:off x="8971723" y="5899651"/>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cxnSp>
        <p:nvCxnSpPr>
          <p:cNvPr id="17" name="直接箭头连接符 16"/>
          <p:cNvCxnSpPr/>
          <p:nvPr/>
        </p:nvCxnSpPr>
        <p:spPr>
          <a:xfrm flipV="1">
            <a:off x="6285299" y="4419349"/>
            <a:ext cx="0" cy="1800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6274830" y="6214784"/>
            <a:ext cx="2993747" cy="3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a:off x="3387035" y="4557271"/>
            <a:ext cx="2496855" cy="1529657"/>
          </a:xfrm>
          <a:custGeom>
            <a:avLst/>
            <a:gdLst>
              <a:gd name="connsiteX0" fmla="*/ 0 w 3212123"/>
              <a:gd name="connsiteY0" fmla="*/ 268920 h 2039543"/>
              <a:gd name="connsiteX1" fmla="*/ 99646 w 3212123"/>
              <a:gd name="connsiteY1" fmla="*/ 954720 h 2039543"/>
              <a:gd name="connsiteX2" fmla="*/ 263770 w 3212123"/>
              <a:gd name="connsiteY2" fmla="*/ 11013 h 2039543"/>
              <a:gd name="connsiteX3" fmla="*/ 451339 w 3212123"/>
              <a:gd name="connsiteY3" fmla="*/ 1722582 h 2039543"/>
              <a:gd name="connsiteX4" fmla="*/ 808893 w 3212123"/>
              <a:gd name="connsiteY4" fmla="*/ 1241936 h 2039543"/>
              <a:gd name="connsiteX5" fmla="*/ 1090246 w 3212123"/>
              <a:gd name="connsiteY5" fmla="*/ 2033243 h 2039543"/>
              <a:gd name="connsiteX6" fmla="*/ 1383323 w 3212123"/>
              <a:gd name="connsiteY6" fmla="*/ 1617074 h 2039543"/>
              <a:gd name="connsiteX7" fmla="*/ 1664677 w 3212123"/>
              <a:gd name="connsiteY7" fmla="*/ 1693274 h 2039543"/>
              <a:gd name="connsiteX8" fmla="*/ 1922585 w 3212123"/>
              <a:gd name="connsiteY8" fmla="*/ 1071951 h 2039543"/>
              <a:gd name="connsiteX9" fmla="*/ 2373923 w 3212123"/>
              <a:gd name="connsiteY9" fmla="*/ 1535013 h 2039543"/>
              <a:gd name="connsiteX10" fmla="*/ 2790093 w 3212123"/>
              <a:gd name="connsiteY10" fmla="*/ 1382613 h 2039543"/>
              <a:gd name="connsiteX11" fmla="*/ 3212123 w 3212123"/>
              <a:gd name="connsiteY11" fmla="*/ 1851536 h 20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2123" h="2039543">
                <a:moveTo>
                  <a:pt x="0" y="268920"/>
                </a:moveTo>
                <a:cubicBezTo>
                  <a:pt x="27842" y="633312"/>
                  <a:pt x="55684" y="997704"/>
                  <a:pt x="99646" y="954720"/>
                </a:cubicBezTo>
                <a:cubicBezTo>
                  <a:pt x="143608" y="911736"/>
                  <a:pt x="205155" y="-116964"/>
                  <a:pt x="263770" y="11013"/>
                </a:cubicBezTo>
                <a:cubicBezTo>
                  <a:pt x="322386" y="138990"/>
                  <a:pt x="360485" y="1517428"/>
                  <a:pt x="451339" y="1722582"/>
                </a:cubicBezTo>
                <a:cubicBezTo>
                  <a:pt x="542193" y="1927736"/>
                  <a:pt x="702409" y="1190159"/>
                  <a:pt x="808893" y="1241936"/>
                </a:cubicBezTo>
                <a:cubicBezTo>
                  <a:pt x="915377" y="1293713"/>
                  <a:pt x="994508" y="1970720"/>
                  <a:pt x="1090246" y="2033243"/>
                </a:cubicBezTo>
                <a:cubicBezTo>
                  <a:pt x="1185984" y="2095766"/>
                  <a:pt x="1287585" y="1673736"/>
                  <a:pt x="1383323" y="1617074"/>
                </a:cubicBezTo>
                <a:cubicBezTo>
                  <a:pt x="1479062" y="1560413"/>
                  <a:pt x="1574800" y="1784128"/>
                  <a:pt x="1664677" y="1693274"/>
                </a:cubicBezTo>
                <a:cubicBezTo>
                  <a:pt x="1754554" y="1602420"/>
                  <a:pt x="1804377" y="1098328"/>
                  <a:pt x="1922585" y="1071951"/>
                </a:cubicBezTo>
                <a:cubicBezTo>
                  <a:pt x="2040793" y="1045574"/>
                  <a:pt x="2229339" y="1483236"/>
                  <a:pt x="2373923" y="1535013"/>
                </a:cubicBezTo>
                <a:cubicBezTo>
                  <a:pt x="2518507" y="1586790"/>
                  <a:pt x="2650393" y="1329859"/>
                  <a:pt x="2790093" y="1382613"/>
                </a:cubicBezTo>
                <a:cubicBezTo>
                  <a:pt x="2929793" y="1435367"/>
                  <a:pt x="3137877" y="1792921"/>
                  <a:pt x="3212123" y="1851536"/>
                </a:cubicBezTo>
              </a:path>
            </a:pathLst>
          </a:custGeom>
          <a:noFill/>
          <a:ln w="25400">
            <a:solidFill>
              <a:srgbClr val="A620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0" name="椭圆 19"/>
          <p:cNvSpPr/>
          <p:nvPr/>
        </p:nvSpPr>
        <p:spPr>
          <a:xfrm>
            <a:off x="3464422" y="5019643"/>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1" name="椭圆 20"/>
          <p:cNvSpPr/>
          <p:nvPr/>
        </p:nvSpPr>
        <p:spPr>
          <a:xfrm>
            <a:off x="3341977" y="4727252"/>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2" name="椭圆 21"/>
          <p:cNvSpPr/>
          <p:nvPr/>
        </p:nvSpPr>
        <p:spPr>
          <a:xfrm>
            <a:off x="3629036" y="5361232"/>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3" name="椭圆 22"/>
          <p:cNvSpPr/>
          <p:nvPr/>
        </p:nvSpPr>
        <p:spPr>
          <a:xfrm>
            <a:off x="3832333" y="5700643"/>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4" name="椭圆 23"/>
          <p:cNvSpPr/>
          <p:nvPr/>
        </p:nvSpPr>
        <p:spPr>
          <a:xfrm>
            <a:off x="4140332" y="5899320"/>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5" name="椭圆 24"/>
          <p:cNvSpPr/>
          <p:nvPr/>
        </p:nvSpPr>
        <p:spPr>
          <a:xfrm>
            <a:off x="4341145" y="5858820"/>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6" name="椭圆 25"/>
          <p:cNvSpPr/>
          <p:nvPr/>
        </p:nvSpPr>
        <p:spPr>
          <a:xfrm>
            <a:off x="4527560" y="5752370"/>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7" name="椭圆 26"/>
          <p:cNvSpPr/>
          <p:nvPr/>
        </p:nvSpPr>
        <p:spPr>
          <a:xfrm>
            <a:off x="4715152" y="5619643"/>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8" name="椭圆 27"/>
          <p:cNvSpPr/>
          <p:nvPr/>
        </p:nvSpPr>
        <p:spPr>
          <a:xfrm>
            <a:off x="5017915" y="5493127"/>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29" name="椭圆 28"/>
          <p:cNvSpPr/>
          <p:nvPr/>
        </p:nvSpPr>
        <p:spPr>
          <a:xfrm>
            <a:off x="5399206" y="5574127"/>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sp>
        <p:nvSpPr>
          <p:cNvPr id="30" name="椭圆 29"/>
          <p:cNvSpPr/>
          <p:nvPr/>
        </p:nvSpPr>
        <p:spPr>
          <a:xfrm>
            <a:off x="5847946" y="5899320"/>
            <a:ext cx="81000" cy="81000"/>
          </a:xfrm>
          <a:prstGeom prst="ellipse">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endParaRPr>
          </a:p>
        </p:txBody>
      </p:sp>
      <p:cxnSp>
        <p:nvCxnSpPr>
          <p:cNvPr id="31" name="直接箭头连接符 30"/>
          <p:cNvCxnSpPr/>
          <p:nvPr/>
        </p:nvCxnSpPr>
        <p:spPr>
          <a:xfrm flipV="1">
            <a:off x="3157126" y="4419017"/>
            <a:ext cx="0" cy="1800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151053" y="6214453"/>
            <a:ext cx="2993747" cy="3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494311" y="2596110"/>
            <a:ext cx="2358338" cy="430887"/>
          </a:xfrm>
          <a:prstGeom prst="rect">
            <a:avLst/>
          </a:prstGeom>
          <a:noFill/>
        </p:spPr>
        <p:txBody>
          <a:bodyPr wrap="none" rtlCol="0">
            <a:spAutoFit/>
          </a:bodyPr>
          <a:lstStyle/>
          <a:p>
            <a:r>
              <a:rPr lang="en-US" altLang="zh-CN" sz="2200" b="1" dirty="0">
                <a:solidFill>
                  <a:schemeClr val="tx2"/>
                </a:solidFill>
              </a:rPr>
              <a:t>Neural networks</a:t>
            </a:r>
            <a:endParaRPr lang="zh-CN" altLang="en-US" sz="2200" b="1" dirty="0">
              <a:solidFill>
                <a:schemeClr val="tx2"/>
              </a:solidFill>
            </a:endParaRPr>
          </a:p>
        </p:txBody>
      </p:sp>
      <p:sp>
        <p:nvSpPr>
          <p:cNvPr id="34" name="文本框 33"/>
          <p:cNvSpPr txBox="1"/>
          <p:nvPr/>
        </p:nvSpPr>
        <p:spPr>
          <a:xfrm>
            <a:off x="7624240" y="3491231"/>
            <a:ext cx="1838965" cy="430887"/>
          </a:xfrm>
          <a:prstGeom prst="rect">
            <a:avLst/>
          </a:prstGeom>
          <a:noFill/>
        </p:spPr>
        <p:txBody>
          <a:bodyPr wrap="none" rtlCol="0">
            <a:spAutoFit/>
          </a:bodyPr>
          <a:lstStyle/>
          <a:p>
            <a:r>
              <a:rPr lang="en-US" altLang="zh-CN" sz="2200" b="1" dirty="0">
                <a:solidFill>
                  <a:schemeClr val="tx2"/>
                </a:solidFill>
              </a:rPr>
              <a:t>Bias towards</a:t>
            </a:r>
            <a:endParaRPr lang="zh-CN" altLang="en-US" sz="2200" b="1" dirty="0">
              <a:solidFill>
                <a:schemeClr val="tx2"/>
              </a:solidFill>
            </a:endParaRPr>
          </a:p>
        </p:txBody>
      </p:sp>
      <p:cxnSp>
        <p:nvCxnSpPr>
          <p:cNvPr id="35" name="直接箭头连接符 34"/>
          <p:cNvCxnSpPr/>
          <p:nvPr/>
        </p:nvCxnSpPr>
        <p:spPr>
          <a:xfrm flipH="1">
            <a:off x="7602048" y="3252129"/>
            <a:ext cx="2540" cy="8559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083754" y="4243218"/>
            <a:ext cx="1047082" cy="430887"/>
          </a:xfrm>
          <a:prstGeom prst="rect">
            <a:avLst/>
          </a:prstGeom>
          <a:noFill/>
        </p:spPr>
        <p:txBody>
          <a:bodyPr wrap="none" rtlCol="0">
            <a:spAutoFit/>
          </a:bodyPr>
          <a:lstStyle/>
          <a:p>
            <a:r>
              <a:rPr lang="en-US" altLang="zh-CN" sz="2200" b="1" dirty="0">
                <a:solidFill>
                  <a:schemeClr val="tx2"/>
                </a:solidFill>
              </a:rPr>
              <a:t>overfit</a:t>
            </a:r>
            <a:endParaRPr lang="zh-CN" altLang="en-US" sz="2200" b="1" dirty="0">
              <a:solidFill>
                <a:schemeClr val="tx2"/>
              </a:solidFill>
            </a:endParaRPr>
          </a:p>
        </p:txBody>
      </p:sp>
      <p:sp>
        <p:nvSpPr>
          <p:cNvPr id="37" name="文本框 36"/>
          <p:cNvSpPr txBox="1"/>
          <p:nvPr/>
        </p:nvSpPr>
        <p:spPr>
          <a:xfrm>
            <a:off x="7086601" y="4243071"/>
            <a:ext cx="1779905" cy="430887"/>
          </a:xfrm>
          <a:prstGeom prst="rect">
            <a:avLst/>
          </a:prstGeom>
          <a:noFill/>
        </p:spPr>
        <p:txBody>
          <a:bodyPr wrap="square" rtlCol="0">
            <a:spAutoFit/>
          </a:bodyPr>
          <a:lstStyle/>
          <a:p>
            <a:r>
              <a:rPr lang="en-US" altLang="zh-CN" sz="2200" b="1" dirty="0">
                <a:solidFill>
                  <a:schemeClr val="tx2"/>
                </a:solidFill>
              </a:rPr>
              <a:t>Simple</a:t>
            </a:r>
            <a:endParaRPr lang="zh-CN" altLang="en-US" sz="2200" b="1" dirty="0">
              <a:solidFill>
                <a:schemeClr val="tx2"/>
              </a:solidFill>
            </a:endParaRPr>
          </a:p>
        </p:txBody>
      </p:sp>
      <p:sp>
        <p:nvSpPr>
          <p:cNvPr id="38" name="文本框 37"/>
          <p:cNvSpPr txBox="1"/>
          <p:nvPr/>
        </p:nvSpPr>
        <p:spPr>
          <a:xfrm>
            <a:off x="7050456" y="4629257"/>
            <a:ext cx="3690113" cy="769441"/>
          </a:xfrm>
          <a:prstGeom prst="rect">
            <a:avLst/>
          </a:prstGeom>
          <a:noFill/>
        </p:spPr>
        <p:txBody>
          <a:bodyPr wrap="square" rtlCol="0">
            <a:spAutoFit/>
          </a:bodyPr>
          <a:lstStyle/>
          <a:p>
            <a:r>
              <a:rPr lang="en-US" altLang="zh-CN" sz="2200" b="1" dirty="0">
                <a:solidFill>
                  <a:schemeClr val="tx2"/>
                </a:solidFill>
              </a:rPr>
              <a:t>Low-</a:t>
            </a:r>
            <a:r>
              <a:rPr lang="en-US" altLang="zh-CN" sz="2200" b="1" dirty="0" err="1">
                <a:solidFill>
                  <a:schemeClr val="tx2"/>
                </a:solidFill>
              </a:rPr>
              <a:t>freq</a:t>
            </a:r>
            <a:r>
              <a:rPr lang="zh-CN" altLang="en-US" sz="2200" b="1" dirty="0">
                <a:solidFill>
                  <a:schemeClr val="tx2"/>
                </a:solidFill>
              </a:rPr>
              <a:t>！</a:t>
            </a:r>
            <a:endParaRPr lang="en-US" altLang="zh-CN" sz="2200" b="1" dirty="0">
              <a:solidFill>
                <a:schemeClr val="tx2"/>
              </a:solidFill>
            </a:endParaRPr>
          </a:p>
          <a:p>
            <a:r>
              <a:rPr lang="en-US" altLang="zh-CN" sz="2200" b="1" dirty="0">
                <a:solidFill>
                  <a:schemeClr val="tx2"/>
                </a:solidFill>
              </a:rPr>
              <a:t>Small effective neuron #</a:t>
            </a:r>
            <a:r>
              <a:rPr lang="zh-CN" altLang="en-US" sz="2200" b="1" dirty="0">
                <a:solidFill>
                  <a:schemeClr val="tx2"/>
                </a:solidFill>
              </a:rPr>
              <a:t>！</a:t>
            </a:r>
          </a:p>
        </p:txBody>
      </p:sp>
      <p:sp>
        <p:nvSpPr>
          <p:cNvPr id="39" name="文本框 38"/>
          <p:cNvSpPr txBox="1"/>
          <p:nvPr/>
        </p:nvSpPr>
        <p:spPr>
          <a:xfrm>
            <a:off x="3077625" y="2596522"/>
            <a:ext cx="2829622" cy="769441"/>
          </a:xfrm>
          <a:prstGeom prst="rect">
            <a:avLst/>
          </a:prstGeom>
          <a:noFill/>
        </p:spPr>
        <p:txBody>
          <a:bodyPr wrap="none" rtlCol="0">
            <a:spAutoFit/>
          </a:bodyPr>
          <a:lstStyle/>
          <a:p>
            <a:pPr algn="ctr"/>
            <a:r>
              <a:rPr lang="en-US" altLang="zh-CN" sz="2200" b="1" dirty="0">
                <a:solidFill>
                  <a:schemeClr val="tx2"/>
                </a:solidFill>
              </a:rPr>
              <a:t>Traditional methods</a:t>
            </a:r>
          </a:p>
          <a:p>
            <a:pPr algn="ctr"/>
            <a:r>
              <a:rPr lang="en-US" altLang="zh-CN" sz="2200" dirty="0">
                <a:solidFill>
                  <a:schemeClr val="tx2"/>
                </a:solidFill>
              </a:rPr>
              <a:t>(#para&gt;#sample)</a:t>
            </a:r>
            <a:endParaRPr lang="zh-CN" altLang="en-US" sz="2200" dirty="0">
              <a:solidFill>
                <a:schemeClr val="tx2"/>
              </a:solidFill>
            </a:endParaRPr>
          </a:p>
        </p:txBody>
      </p:sp>
      <p:cxnSp>
        <p:nvCxnSpPr>
          <p:cNvPr id="40" name="直接箭头连接符 39"/>
          <p:cNvCxnSpPr/>
          <p:nvPr/>
        </p:nvCxnSpPr>
        <p:spPr>
          <a:xfrm flipH="1">
            <a:off x="4498803" y="3252129"/>
            <a:ext cx="2540" cy="8559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614340" y="3491231"/>
            <a:ext cx="623889" cy="430887"/>
          </a:xfrm>
          <a:prstGeom prst="rect">
            <a:avLst/>
          </a:prstGeom>
          <a:noFill/>
        </p:spPr>
        <p:txBody>
          <a:bodyPr wrap="none" rtlCol="0">
            <a:spAutoFit/>
          </a:bodyPr>
          <a:lstStyle/>
          <a:p>
            <a:r>
              <a:rPr lang="en-US" altLang="zh-CN" sz="2200" b="1" dirty="0">
                <a:solidFill>
                  <a:schemeClr val="tx2"/>
                </a:solidFill>
              </a:rPr>
              <a:t>can</a:t>
            </a:r>
            <a:endParaRPr lang="zh-CN" altLang="en-US" sz="2200" b="1" dirty="0">
              <a:solidFill>
                <a:schemeClr val="tx2"/>
              </a:solidFill>
            </a:endParaRPr>
          </a:p>
        </p:txBody>
      </p:sp>
      <p:sp>
        <p:nvSpPr>
          <p:cNvPr id="42" name="文本框 41"/>
          <p:cNvSpPr txBox="1"/>
          <p:nvPr/>
        </p:nvSpPr>
        <p:spPr>
          <a:xfrm>
            <a:off x="3720504" y="4634375"/>
            <a:ext cx="2554325" cy="769441"/>
          </a:xfrm>
          <a:prstGeom prst="rect">
            <a:avLst/>
          </a:prstGeom>
          <a:noFill/>
        </p:spPr>
        <p:txBody>
          <a:bodyPr wrap="square" rtlCol="0">
            <a:spAutoFit/>
          </a:bodyPr>
          <a:lstStyle/>
          <a:p>
            <a:r>
              <a:rPr lang="en-US" altLang="zh-CN" sz="2200" b="1" dirty="0">
                <a:solidFill>
                  <a:schemeClr val="tx2"/>
                </a:solidFill>
              </a:rPr>
              <a:t>High-</a:t>
            </a:r>
            <a:r>
              <a:rPr lang="en-US" altLang="zh-CN" sz="2200" b="1" dirty="0" err="1">
                <a:solidFill>
                  <a:schemeClr val="tx2"/>
                </a:solidFill>
              </a:rPr>
              <a:t>freq</a:t>
            </a:r>
            <a:r>
              <a:rPr lang="zh-CN" altLang="en-US" sz="2200" b="1" dirty="0">
                <a:solidFill>
                  <a:schemeClr val="tx2"/>
                </a:solidFill>
              </a:rPr>
              <a:t>！</a:t>
            </a:r>
            <a:endParaRPr lang="en-US" altLang="zh-CN" sz="2200" b="1" dirty="0">
              <a:solidFill>
                <a:schemeClr val="tx2"/>
              </a:solidFill>
            </a:endParaRPr>
          </a:p>
          <a:p>
            <a:r>
              <a:rPr lang="en-US" altLang="zh-CN" sz="2200" b="1" dirty="0">
                <a:solidFill>
                  <a:schemeClr val="tx2"/>
                </a:solidFill>
              </a:rPr>
              <a:t>Large-complexity</a:t>
            </a:r>
            <a:r>
              <a:rPr lang="zh-CN" altLang="en-US" sz="2200" b="1" dirty="0">
                <a:solidFill>
                  <a:schemeClr val="tx2"/>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CD4305-C6F8-27C2-BE65-5560AB7ED1BE}"/>
              </a:ext>
            </a:extLst>
          </p:cNvPr>
          <p:cNvSpPr>
            <a:spLocks noGrp="1"/>
          </p:cNvSpPr>
          <p:nvPr>
            <p:ph type="title" idx="4294967295"/>
          </p:nvPr>
        </p:nvSpPr>
        <p:spPr>
          <a:xfrm>
            <a:off x="1" y="2808288"/>
            <a:ext cx="12192000" cy="620712"/>
          </a:xfrm>
        </p:spPr>
        <p:txBody>
          <a:bodyPr/>
          <a:lstStyle/>
          <a:p>
            <a:pPr algn="ctr"/>
            <a:r>
              <a:rPr lang="en-US" altLang="zh-CN" sz="3200" dirty="0"/>
              <a:t>More phenomena</a:t>
            </a:r>
            <a:endParaRPr lang="en-US" dirty="0">
              <a:solidFill>
                <a:schemeClr val="tx2"/>
              </a:solidFill>
            </a:endParaRPr>
          </a:p>
        </p:txBody>
      </p:sp>
    </p:spTree>
    <p:extLst>
      <p:ext uri="{BB962C8B-B14F-4D97-AF65-F5344CB8AC3E}">
        <p14:creationId xmlns:p14="http://schemas.microsoft.com/office/powerpoint/2010/main" val="354513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CD4305-C6F8-27C2-BE65-5560AB7ED1BE}"/>
              </a:ext>
            </a:extLst>
          </p:cNvPr>
          <p:cNvSpPr>
            <a:spLocks noGrp="1"/>
          </p:cNvSpPr>
          <p:nvPr>
            <p:ph type="title" idx="4294967295"/>
          </p:nvPr>
        </p:nvSpPr>
        <p:spPr>
          <a:xfrm>
            <a:off x="1" y="2808288"/>
            <a:ext cx="12192000" cy="620712"/>
          </a:xfrm>
        </p:spPr>
        <p:txBody>
          <a:bodyPr/>
          <a:lstStyle/>
          <a:p>
            <a:pPr algn="ctr"/>
            <a:r>
              <a:rPr lang="en-US" altLang="zh-CN" sz="3200" dirty="0"/>
              <a:t>Edge of stability</a:t>
            </a:r>
            <a:endParaRPr lang="en-US" dirty="0">
              <a:solidFill>
                <a:schemeClr val="tx2"/>
              </a:solidFill>
            </a:endParaRPr>
          </a:p>
        </p:txBody>
      </p:sp>
    </p:spTree>
    <p:extLst>
      <p:ext uri="{BB962C8B-B14F-4D97-AF65-F5344CB8AC3E}">
        <p14:creationId xmlns:p14="http://schemas.microsoft.com/office/powerpoint/2010/main" val="1265424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Stability and learning rate</a:t>
            </a:r>
            <a:endParaRPr lang="zh-CN" altLang="en-US" dirty="0"/>
          </a:p>
        </p:txBody>
      </p:sp>
      <p:pic>
        <p:nvPicPr>
          <p:cNvPr id="3" name="图片 2">
            <a:extLst>
              <a:ext uri="{FF2B5EF4-FFF2-40B4-BE49-F238E27FC236}">
                <a16:creationId xmlns:a16="http://schemas.microsoft.com/office/drawing/2014/main" id="{023BFCAB-CD16-F087-56E7-D6901F9608BE}"/>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1242" y="761979"/>
            <a:ext cx="10907486" cy="4433100"/>
          </a:xfrm>
          <a:prstGeom prst="rect">
            <a:avLst/>
          </a:prstGeom>
        </p:spPr>
      </p:pic>
      <p:sp>
        <p:nvSpPr>
          <p:cNvPr id="16" name="文本框 15">
            <a:extLst>
              <a:ext uri="{FF2B5EF4-FFF2-40B4-BE49-F238E27FC236}">
                <a16:creationId xmlns:a16="http://schemas.microsoft.com/office/drawing/2014/main" id="{E580F1DA-2448-044B-A9B1-8A9093EB6A8F}"/>
              </a:ext>
            </a:extLst>
          </p:cNvPr>
          <p:cNvSpPr txBox="1"/>
          <p:nvPr/>
        </p:nvSpPr>
        <p:spPr>
          <a:xfrm>
            <a:off x="0" y="5834411"/>
            <a:ext cx="10044853" cy="523220"/>
          </a:xfrm>
          <a:prstGeom prst="rect">
            <a:avLst/>
          </a:prstGeom>
          <a:noFill/>
        </p:spPr>
        <p:txBody>
          <a:bodyPr wrap="square" rtlCol="0">
            <a:spAutoFit/>
          </a:bodyPr>
          <a:lstStyle/>
          <a:p>
            <a:r>
              <a:rPr kumimoji="0" lang="zh-CN" altLang="en-US" sz="1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hlinkClick r:id="rId3"/>
              </a:rPr>
              <a:t>https://www.enjoyalgorithms.com/blog/loss-and-cost-functions-in-machine-learning</a:t>
            </a:r>
            <a:endParaRPr kumimoji="0" lang="en-US" altLang="zh-CN" sz="1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algn="l"/>
            <a:endParaRPr kumimoji="1" lang="zh-CN" altLang="en-US" sz="1400" dirty="0">
              <a:solidFill>
                <a:schemeClr val="tx2"/>
              </a:solidFill>
            </a:endParaRPr>
          </a:p>
        </p:txBody>
      </p:sp>
    </p:spTree>
    <p:extLst>
      <p:ext uri="{BB962C8B-B14F-4D97-AF65-F5344CB8AC3E}">
        <p14:creationId xmlns:p14="http://schemas.microsoft.com/office/powerpoint/2010/main" val="1168810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Edge of stability</a:t>
            </a:r>
            <a:endParaRPr lang="zh-CN" altLang="en-US" dirty="0"/>
          </a:p>
        </p:txBody>
      </p:sp>
      <p:pic>
        <p:nvPicPr>
          <p:cNvPr id="15" name="图片 14">
            <a:extLst>
              <a:ext uri="{FF2B5EF4-FFF2-40B4-BE49-F238E27FC236}">
                <a16:creationId xmlns:a16="http://schemas.microsoft.com/office/drawing/2014/main" id="{210A2127-7B1E-8C33-9D25-433CBD9993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879" y="3732896"/>
            <a:ext cx="11618241" cy="1553309"/>
          </a:xfrm>
          <a:prstGeom prst="rect">
            <a:avLst/>
          </a:prstGeom>
        </p:spPr>
      </p:pic>
      <p:sp>
        <p:nvSpPr>
          <p:cNvPr id="16" name="文本框 15">
            <a:extLst>
              <a:ext uri="{FF2B5EF4-FFF2-40B4-BE49-F238E27FC236}">
                <a16:creationId xmlns:a16="http://schemas.microsoft.com/office/drawing/2014/main" id="{E580F1DA-2448-044B-A9B1-8A9093EB6A8F}"/>
              </a:ext>
            </a:extLst>
          </p:cNvPr>
          <p:cNvSpPr txBox="1"/>
          <p:nvPr/>
        </p:nvSpPr>
        <p:spPr>
          <a:xfrm>
            <a:off x="97971" y="5721975"/>
            <a:ext cx="10044853" cy="738664"/>
          </a:xfrm>
          <a:prstGeom prst="rect">
            <a:avLst/>
          </a:prstGeom>
          <a:noFill/>
        </p:spPr>
        <p:txBody>
          <a:bodyPr wrap="square" rtlCol="0">
            <a:spAutoFit/>
          </a:bodyPr>
          <a:lstStyle/>
          <a:p>
            <a:r>
              <a:rPr lang="en" altLang="zh-CN" sz="1400" dirty="0">
                <a:solidFill>
                  <a:schemeClr val="tx2"/>
                </a:solidFill>
              </a:rPr>
              <a:t>Lei Wu,  Chao Ma and Weinan E. "How </a:t>
            </a:r>
            <a:r>
              <a:rPr lang="en" altLang="zh-CN" sz="1400" dirty="0" err="1">
                <a:solidFill>
                  <a:schemeClr val="tx2"/>
                </a:solidFill>
              </a:rPr>
              <a:t>sgd</a:t>
            </a:r>
            <a:r>
              <a:rPr lang="en" altLang="zh-CN" sz="1400" dirty="0">
                <a:solidFill>
                  <a:schemeClr val="tx2"/>
                </a:solidFill>
              </a:rPr>
              <a:t> selects the global minima in over-parameterized learning: A dynamical stability perspective." </a:t>
            </a:r>
            <a:r>
              <a:rPr lang="en" altLang="zh-CN" sz="1400" i="1" dirty="0">
                <a:solidFill>
                  <a:schemeClr val="tx2"/>
                </a:solidFill>
              </a:rPr>
              <a:t>Advances in Neural Information Processing Systems</a:t>
            </a:r>
            <a:r>
              <a:rPr lang="en" altLang="zh-CN" sz="1400" dirty="0">
                <a:solidFill>
                  <a:schemeClr val="tx2"/>
                </a:solidFill>
              </a:rPr>
              <a:t> 31 (2018).</a:t>
            </a:r>
            <a:endParaRPr kumimoji="0" lang="zh-CN" altLang="en-US" sz="1400" b="0" i="0" u="none" strike="noStrike" kern="1200" cap="none" spc="0" normalizeH="0" baseline="0" noProof="0" dirty="0">
              <a:ln>
                <a:noFill/>
              </a:ln>
              <a:solidFill>
                <a:schemeClr val="tx2"/>
              </a:solidFill>
              <a:effectLst/>
              <a:uLnTx/>
              <a:uFillTx/>
              <a:latin typeface="Book Antiqua" panose="02040602050305030304"/>
              <a:ea typeface="黑体" panose="02010609060101010101" charset="-122"/>
              <a:cs typeface="+mn-cs"/>
            </a:endParaRPr>
          </a:p>
          <a:p>
            <a:pPr algn="l"/>
            <a:endParaRPr kumimoji="1" lang="zh-CN" altLang="en-US" sz="1400" dirty="0">
              <a:solidFill>
                <a:schemeClr val="tx2"/>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9BAB05-7CE1-31B6-50B6-A45DBD678083}"/>
                  </a:ext>
                </a:extLst>
              </p:cNvPr>
              <p:cNvSpPr txBox="1"/>
              <p:nvPr/>
            </p:nvSpPr>
            <p:spPr>
              <a:xfrm>
                <a:off x="2215362" y="856084"/>
                <a:ext cx="2905035" cy="2963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u="none" strike="noStrike" kern="1200" cap="none" spc="0" normalizeH="0" baseline="0" noProof="0" dirty="0">
                    <a:ln>
                      <a:noFill/>
                    </a:ln>
                    <a:solidFill>
                      <a:srgbClr val="242C2D"/>
                    </a:solidFill>
                    <a:effectLst/>
                    <a:uLnTx/>
                    <a:uFillTx/>
                    <a:latin typeface="Cambria Math" panose="02040503050406030204" pitchFamily="18" charset="0"/>
                    <a:cs typeface="+mn-cs"/>
                  </a:rPr>
                  <a:t>Intuitive: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f>
                        <m:f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fPr>
                        <m:num>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num>
                        <m:den>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den>
                      </m:f>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sSup>
                        <m:sSup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p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p>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sup>
                      </m:sSup>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sub>
                      </m:s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m:t>
                      </m:r>
                      <m:f>
                        <m:fPr>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fPr>
                        <m:num>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𝐿</m:t>
                          </m:r>
                        </m:num>
                        <m:den>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den>
                      </m:f>
                    </m:oMath>
                  </m:oMathPara>
                </a14:m>
                <a:endParaRPr kumimoji="1" lang="en-US" altLang="zh-CN" sz="2400" b="0" i="1" u="none" strike="noStrike" kern="1200" cap="none" spc="0" normalizeH="0" baseline="0" noProof="0" dirty="0">
                  <a:ln>
                    <a:noFill/>
                  </a:ln>
                  <a:solidFill>
                    <a:srgbClr val="242C2D"/>
                  </a:solidFill>
                  <a:effectLst/>
                  <a:uLnTx/>
                  <a:uFillTx/>
                  <a:latin typeface="Cambria Math" panose="02040503050406030204" pitchFamily="18" charset="0"/>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sSub>
                        <m:sSub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sub>
                      </m:sSub>
                    </m:oMath>
                  </m:oMathPara>
                </a14:m>
                <a:endParaRPr kumimoji="1" lang="en-US" altLang="zh-CN" sz="2400" b="0" i="1" u="none" strike="noStrike" kern="1200" cap="none" spc="0" normalizeH="0" baseline="0" noProof="0" dirty="0">
                  <a:ln>
                    <a:noFill/>
                  </a:ln>
                  <a:solidFill>
                    <a:srgbClr val="242C2D"/>
                  </a:solidFill>
                  <a:effectLst/>
                  <a:uLnTx/>
                  <a:uFillTx/>
                  <a:latin typeface="Cambria Math" panose="02040503050406030204" pitchFamily="18" charset="0"/>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d>
                        <m:d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e>
                      </m:d>
                      <m:sSub>
                        <m:sSub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sub>
                      </m:sSub>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p:txBody>
          </p:sp>
        </mc:Choice>
        <mc:Fallback xmlns="">
          <p:sp>
            <p:nvSpPr>
              <p:cNvPr id="18" name="文本框 17">
                <a:extLst>
                  <a:ext uri="{FF2B5EF4-FFF2-40B4-BE49-F238E27FC236}">
                    <a16:creationId xmlns:a16="http://schemas.microsoft.com/office/drawing/2014/main" id="{AF9BAB05-7CE1-31B6-50B6-A45DBD678083}"/>
                  </a:ext>
                </a:extLst>
              </p:cNvPr>
              <p:cNvSpPr txBox="1">
                <a:spLocks noRot="1" noChangeAspect="1" noMove="1" noResize="1" noEditPoints="1" noAdjustHandles="1" noChangeArrowheads="1" noChangeShapeType="1" noTextEdit="1"/>
              </p:cNvSpPr>
              <p:nvPr/>
            </p:nvSpPr>
            <p:spPr>
              <a:xfrm>
                <a:off x="2215362" y="856084"/>
                <a:ext cx="2905035" cy="2963375"/>
              </a:xfrm>
              <a:prstGeom prst="rect">
                <a:avLst/>
              </a:prstGeom>
              <a:blipFill>
                <a:blip r:embed="rId4"/>
                <a:stretch>
                  <a:fillRect l="-3145" t="-1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FA0A62-EBBA-0029-E2C0-D3B8CE028457}"/>
                  </a:ext>
                </a:extLst>
              </p:cNvPr>
              <p:cNvSpPr txBox="1"/>
              <p:nvPr/>
            </p:nvSpPr>
            <p:spPr>
              <a:xfrm>
                <a:off x="4936378" y="856084"/>
                <a:ext cx="2905035" cy="343376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Stable: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sSub>
                            <m:sSub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sub>
                          </m:sSub>
                        </m:e>
                      </m:d>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m:t>
                      </m:r>
                      <m:d>
                        <m:dPr>
                          <m:begChr m:val="|"/>
                          <m:endChr m:val="|"/>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dPr>
                        <m:e>
                          <m:sSub>
                            <m:sSubPr>
                              <m:ctrlP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e>
                      </m:d>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e>
                      </m:d>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&lt;1</m:t>
                      </m:r>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−1&lt;1−</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&lt;1</m:t>
                      </m:r>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&lt;2</m:t>
                      </m:r>
                    </m:oMath>
                  </m:oMathPara>
                </a14:m>
                <a:endPar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m:t>
                      </m:r>
                      <m:f>
                        <m:fPr>
                          <m:ctrlP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fPr>
                        <m:num>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num>
                        <m:den>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m:t>
                          </m:r>
                        </m:den>
                      </m:f>
                    </m:oMath>
                  </m:oMathPara>
                </a14:m>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p:txBody>
          </p:sp>
        </mc:Choice>
        <mc:Fallback xmlns="">
          <p:sp>
            <p:nvSpPr>
              <p:cNvPr id="4" name="文本框 3">
                <a:extLst>
                  <a:ext uri="{FF2B5EF4-FFF2-40B4-BE49-F238E27FC236}">
                    <a16:creationId xmlns:a16="http://schemas.microsoft.com/office/drawing/2014/main" id="{AFFA0A62-EBBA-0029-E2C0-D3B8CE028457}"/>
                  </a:ext>
                </a:extLst>
              </p:cNvPr>
              <p:cNvSpPr txBox="1">
                <a:spLocks noRot="1" noChangeAspect="1" noMove="1" noResize="1" noEditPoints="1" noAdjustHandles="1" noChangeArrowheads="1" noChangeShapeType="1" noTextEdit="1"/>
              </p:cNvSpPr>
              <p:nvPr/>
            </p:nvSpPr>
            <p:spPr>
              <a:xfrm>
                <a:off x="4936378" y="856084"/>
                <a:ext cx="2905035" cy="3433761"/>
              </a:xfrm>
              <a:prstGeom prst="rect">
                <a:avLst/>
              </a:prstGeom>
              <a:blipFill>
                <a:blip r:embed="rId5"/>
                <a:stretch>
                  <a:fillRect l="-3361" t="-1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1662D93-DD6A-91ED-4E71-5FEC0915AD6F}"/>
                  </a:ext>
                </a:extLst>
              </p:cNvPr>
              <p:cNvSpPr txBox="1"/>
              <p:nvPr/>
            </p:nvSpPr>
            <p:spPr>
              <a:xfrm>
                <a:off x="7927517" y="786965"/>
                <a:ext cx="4098241"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tx2"/>
                    </a:solidFill>
                  </a:rPr>
                  <a:t>For high dimension case:</a:t>
                </a:r>
              </a:p>
              <a:p>
                <a:pPr>
                  <a:defRPr/>
                </a:pPr>
                <a14:m>
                  <m:oMath xmlns:m="http://schemas.openxmlformats.org/officeDocument/2006/math">
                    <m:r>
                      <a:rPr kumimoji="1"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oMath>
                </a14:m>
                <a:r>
                  <a:rPr kumimoji="1"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is eigen-value of Hessian for high-dim problem</a:t>
                </a:r>
                <a:endParaRPr kumimoji="1" lang="zh-CN" altLang="en-US"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p:txBody>
          </p:sp>
        </mc:Choice>
        <mc:Fallback xmlns="">
          <p:sp>
            <p:nvSpPr>
              <p:cNvPr id="5" name="文本框 4">
                <a:extLst>
                  <a:ext uri="{FF2B5EF4-FFF2-40B4-BE49-F238E27FC236}">
                    <a16:creationId xmlns:a16="http://schemas.microsoft.com/office/drawing/2014/main" id="{F1662D93-DD6A-91ED-4E71-5FEC0915AD6F}"/>
                  </a:ext>
                </a:extLst>
              </p:cNvPr>
              <p:cNvSpPr txBox="1">
                <a:spLocks noRot="1" noChangeAspect="1" noMove="1" noResize="1" noEditPoints="1" noAdjustHandles="1" noChangeArrowheads="1" noChangeShapeType="1" noTextEdit="1"/>
              </p:cNvSpPr>
              <p:nvPr/>
            </p:nvSpPr>
            <p:spPr>
              <a:xfrm>
                <a:off x="7927517" y="786965"/>
                <a:ext cx="4098241" cy="1569660"/>
              </a:xfrm>
              <a:prstGeom prst="rect">
                <a:avLst/>
              </a:prstGeom>
              <a:blipFill>
                <a:blip r:embed="rId6"/>
                <a:stretch>
                  <a:fillRect l="-2229" t="-310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39B4225-C8A5-2712-D599-61CEAB7486BC}"/>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r="64573" b="20062"/>
          <a:stretch/>
        </p:blipFill>
        <p:spPr>
          <a:xfrm>
            <a:off x="50242" y="998576"/>
            <a:ext cx="2655255" cy="2535147"/>
          </a:xfrm>
          <a:prstGeom prst="rect">
            <a:avLst/>
          </a:prstGeom>
        </p:spPr>
      </p:pic>
      <p:pic>
        <p:nvPicPr>
          <p:cNvPr id="6" name="Picture 4">
            <a:extLst>
              <a:ext uri="{FF2B5EF4-FFF2-40B4-BE49-F238E27FC236}">
                <a16:creationId xmlns:a16="http://schemas.microsoft.com/office/drawing/2014/main" id="{82CDA998-EBBB-9A8C-85C2-F49617748B96}"/>
              </a:ext>
            </a:extLst>
          </p:cNvPr>
          <p:cNvPicPr>
            <a:picLocks noChangeAspect="1" noChangeArrowheads="1"/>
          </p:cNvPicPr>
          <p:nvPr>
            <p:custDataLst>
              <p:tags r:id="rId1"/>
            </p:custDataLst>
          </p:nvPr>
        </p:nvPicPr>
        <p:blipFill rotWithShape="1">
          <a:blip r:embed="rId8" cstate="print">
            <a:extLst>
              <a:ext uri="{28A0092B-C50C-407E-A947-70E740481C1C}">
                <a14:useLocalDpi xmlns:a14="http://schemas.microsoft.com/office/drawing/2010/main" val="0"/>
              </a:ext>
            </a:extLst>
          </a:blip>
          <a:srcRect t="17115"/>
          <a:stretch/>
        </p:blipFill>
        <p:spPr bwMode="auto">
          <a:xfrm>
            <a:off x="8016257" y="2001316"/>
            <a:ext cx="3714019" cy="173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50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9BBB-EFDF-2DAC-8FCA-2F56F16AEDF0}"/>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E98AD26D-F5B2-F028-BBCE-C0D5EA2C61A2}"/>
              </a:ext>
            </a:extLst>
          </p:cNvPr>
          <p:cNvSpPr>
            <a:spLocks noGrp="1"/>
          </p:cNvSpPr>
          <p:nvPr>
            <p:ph type="title" idx="4294967295"/>
          </p:nvPr>
        </p:nvSpPr>
        <p:spPr>
          <a:xfrm>
            <a:off x="440531" y="2880518"/>
            <a:ext cx="11310938" cy="1096963"/>
          </a:xfrm>
        </p:spPr>
        <p:txBody>
          <a:bodyPr anchor="b"/>
          <a:lstStyle/>
          <a:p>
            <a:pPr algn="ctr">
              <a:lnSpc>
                <a:spcPct val="100000"/>
              </a:lnSpc>
            </a:pPr>
            <a:r>
              <a:rPr lang="en-US" altLang="zh-CN" sz="3600" dirty="0">
                <a:latin typeface="Arial" panose="020B0604020202020204" pitchFamily="34" charset="0"/>
                <a:ea typeface="微软雅黑" panose="020B0503020204020204" pitchFamily="34" charset="-122"/>
              </a:rPr>
              <a:t>What is deep learning?</a:t>
            </a:r>
            <a:endParaRPr lang="zh-CN" altLang="en-US" sz="2400" dirty="0">
              <a:solidFill>
                <a:srgbClr val="00B0F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510850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CD4305-C6F8-27C2-BE65-5560AB7ED1BE}"/>
              </a:ext>
            </a:extLst>
          </p:cNvPr>
          <p:cNvSpPr>
            <a:spLocks noGrp="1"/>
          </p:cNvSpPr>
          <p:nvPr>
            <p:ph type="title" idx="4294967295"/>
          </p:nvPr>
        </p:nvSpPr>
        <p:spPr>
          <a:xfrm>
            <a:off x="1" y="2808288"/>
            <a:ext cx="12192000" cy="620712"/>
          </a:xfrm>
        </p:spPr>
        <p:txBody>
          <a:bodyPr/>
          <a:lstStyle/>
          <a:p>
            <a:pPr algn="ctr"/>
            <a:r>
              <a:rPr lang="en-US" altLang="zh-CN" sz="3200" dirty="0"/>
              <a:t>Flat solution and sharp solution</a:t>
            </a:r>
            <a:endParaRPr lang="en-US" dirty="0">
              <a:solidFill>
                <a:schemeClr val="tx2"/>
              </a:solidFill>
            </a:endParaRPr>
          </a:p>
        </p:txBody>
      </p:sp>
    </p:spTree>
    <p:extLst>
      <p:ext uri="{BB962C8B-B14F-4D97-AF65-F5344CB8AC3E}">
        <p14:creationId xmlns:p14="http://schemas.microsoft.com/office/powerpoint/2010/main" val="3420601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Sharpness effect</a:t>
            </a:r>
            <a:endParaRPr lang="zh-CN" altLang="en-US" dirty="0"/>
          </a:p>
        </p:txBody>
      </p:sp>
      <p:pic>
        <p:nvPicPr>
          <p:cNvPr id="2" name="图片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8550" y="1238250"/>
            <a:ext cx="9994900" cy="4381500"/>
          </a:xfrm>
          <a:prstGeom prst="rect">
            <a:avLst/>
          </a:prstGeom>
        </p:spPr>
      </p:pic>
      <p:sp>
        <p:nvSpPr>
          <p:cNvPr id="3" name="文本框 2">
            <a:extLst>
              <a:ext uri="{FF2B5EF4-FFF2-40B4-BE49-F238E27FC236}">
                <a16:creationId xmlns:a16="http://schemas.microsoft.com/office/drawing/2014/main" id="{CA944E6D-9C69-032D-98E1-2AB5108BA389}"/>
              </a:ext>
            </a:extLst>
          </p:cNvPr>
          <p:cNvSpPr txBox="1"/>
          <p:nvPr/>
        </p:nvSpPr>
        <p:spPr>
          <a:xfrm>
            <a:off x="381242" y="5767796"/>
            <a:ext cx="7829005" cy="523220"/>
          </a:xfrm>
          <a:prstGeom prst="rect">
            <a:avLst/>
          </a:prstGeom>
          <a:noFill/>
        </p:spPr>
        <p:txBody>
          <a:bodyPr wrap="square" rtlCol="0">
            <a:spAutoFit/>
          </a:bodyPr>
          <a:lstStyle/>
          <a:p>
            <a:r>
              <a:rPr lang="en" altLang="zh-CN" sz="1400" dirty="0" err="1">
                <a:solidFill>
                  <a:schemeClr val="tx2"/>
                </a:solidFill>
              </a:rPr>
              <a:t>Keskar</a:t>
            </a:r>
            <a:r>
              <a:rPr lang="en" altLang="zh-CN" sz="1400" dirty="0">
                <a:solidFill>
                  <a:schemeClr val="tx2"/>
                </a:solidFill>
              </a:rPr>
              <a:t>, Nitish Shirish, et al. "On Large-Batch Training for Deep Learning: Generalization Gap and Sharp Minima." International Conference on Learning Representations. 2016.</a:t>
            </a:r>
            <a:endParaRPr kumimoji="1"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6DD79-76D6-E74B-336A-F97C2E05F167}"/>
              </a:ext>
            </a:extLst>
          </p:cNvPr>
          <p:cNvSpPr>
            <a:spLocks noGrp="1"/>
          </p:cNvSpPr>
          <p:nvPr>
            <p:ph type="title"/>
          </p:nvPr>
        </p:nvSpPr>
        <p:spPr/>
        <p:txBody>
          <a:bodyPr/>
          <a:lstStyle/>
          <a:p>
            <a:r>
              <a:rPr lang="en-US" altLang="zh-CN" dirty="0"/>
              <a:t>Experiment list</a:t>
            </a:r>
            <a:endParaRPr kumimoji="1" lang="zh-CN" altLang="en-US" dirty="0"/>
          </a:p>
        </p:txBody>
      </p:sp>
      <p:pic>
        <p:nvPicPr>
          <p:cNvPr id="4" name="图片 3">
            <a:extLst>
              <a:ext uri="{FF2B5EF4-FFF2-40B4-BE49-F238E27FC236}">
                <a16:creationId xmlns:a16="http://schemas.microsoft.com/office/drawing/2014/main" id="{8FA16198-56DC-9F9C-0097-757E5431954B}"/>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447999"/>
            <a:ext cx="12353900" cy="3671595"/>
          </a:xfrm>
          <a:prstGeom prst="rect">
            <a:avLst/>
          </a:prstGeom>
        </p:spPr>
      </p:pic>
      <p:sp>
        <p:nvSpPr>
          <p:cNvPr id="5" name="文本框 4">
            <a:extLst>
              <a:ext uri="{FF2B5EF4-FFF2-40B4-BE49-F238E27FC236}">
                <a16:creationId xmlns:a16="http://schemas.microsoft.com/office/drawing/2014/main" id="{BEC01076-D7A2-4104-937B-9F34B4BDE237}"/>
              </a:ext>
            </a:extLst>
          </p:cNvPr>
          <p:cNvSpPr txBox="1"/>
          <p:nvPr/>
        </p:nvSpPr>
        <p:spPr>
          <a:xfrm>
            <a:off x="268030" y="5783581"/>
            <a:ext cx="7829005" cy="523220"/>
          </a:xfrm>
          <a:prstGeom prst="rect">
            <a:avLst/>
          </a:prstGeom>
          <a:noFill/>
        </p:spPr>
        <p:txBody>
          <a:bodyPr wrap="square" rtlCol="0">
            <a:spAutoFit/>
          </a:bodyPr>
          <a:lstStyle/>
          <a:p>
            <a:r>
              <a:rPr lang="en" altLang="zh-CN" sz="1400" dirty="0" err="1">
                <a:solidFill>
                  <a:schemeClr val="tx2"/>
                </a:solidFill>
              </a:rPr>
              <a:t>Keskar</a:t>
            </a:r>
            <a:r>
              <a:rPr lang="en" altLang="zh-CN" sz="1400" dirty="0">
                <a:solidFill>
                  <a:schemeClr val="tx2"/>
                </a:solidFill>
              </a:rPr>
              <a:t>, Nitish Shirish, et al. "On Large-Batch Training for Deep Learning: Generalization Gap and Sharp Minima." International Conference on Learning Representations. 2016.</a:t>
            </a:r>
            <a:endParaRPr kumimoji="1" lang="zh-CN" altLang="en-US" sz="2000" dirty="0"/>
          </a:p>
        </p:txBody>
      </p:sp>
    </p:spTree>
    <p:extLst>
      <p:ext uri="{BB962C8B-B14F-4D97-AF65-F5344CB8AC3E}">
        <p14:creationId xmlns:p14="http://schemas.microsoft.com/office/powerpoint/2010/main" val="4279404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C2BC3-FFEF-1A29-E3A6-A535BE25A300}"/>
              </a:ext>
            </a:extLst>
          </p:cNvPr>
          <p:cNvSpPr>
            <a:spLocks noGrp="1"/>
          </p:cNvSpPr>
          <p:nvPr>
            <p:ph type="title"/>
          </p:nvPr>
        </p:nvSpPr>
        <p:spPr/>
        <p:txBody>
          <a:bodyPr/>
          <a:lstStyle/>
          <a:p>
            <a:r>
              <a:rPr lang="en-US" altLang="zh-CN" dirty="0"/>
              <a:t>Experiment list</a:t>
            </a:r>
            <a:endParaRPr kumimoji="1" lang="zh-CN" altLang="en-US" dirty="0"/>
          </a:p>
        </p:txBody>
      </p:sp>
      <p:pic>
        <p:nvPicPr>
          <p:cNvPr id="4" name="图片 3">
            <a:extLst>
              <a:ext uri="{FF2B5EF4-FFF2-40B4-BE49-F238E27FC236}">
                <a16:creationId xmlns:a16="http://schemas.microsoft.com/office/drawing/2014/main" id="{E2A9F976-9079-DA1B-F469-C92EDDF0DCFB}"/>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0" y="948461"/>
            <a:ext cx="12252790" cy="3925492"/>
          </a:xfrm>
          <a:prstGeom prst="rect">
            <a:avLst/>
          </a:prstGeom>
        </p:spPr>
      </p:pic>
      <p:sp>
        <p:nvSpPr>
          <p:cNvPr id="5" name="文本框 4">
            <a:extLst>
              <a:ext uri="{FF2B5EF4-FFF2-40B4-BE49-F238E27FC236}">
                <a16:creationId xmlns:a16="http://schemas.microsoft.com/office/drawing/2014/main" id="{E1B4DBD4-944E-B401-FD7F-B3D9FAE95FD9}"/>
              </a:ext>
            </a:extLst>
          </p:cNvPr>
          <p:cNvSpPr txBox="1"/>
          <p:nvPr/>
        </p:nvSpPr>
        <p:spPr>
          <a:xfrm>
            <a:off x="381242" y="4873953"/>
            <a:ext cx="1119027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42C2D"/>
                </a:solidFill>
                <a:effectLst/>
                <a:uLnTx/>
                <a:uFillTx/>
                <a:latin typeface="Helvetica" panose="020B0604020202020204" pitchFamily="34" charset="0"/>
                <a:ea typeface="黑体" panose="02010609060101010101" charset="-122"/>
                <a:cs typeface="+mn-cs"/>
              </a:rPr>
              <a:t> For all experiments, 10% of the training data are used as batch size for the large-batch experiments</a:t>
            </a:r>
            <a:r>
              <a:rPr kumimoji="0" lang="zh-CN" altLang="en-US" sz="1800" b="0" i="0" u="none" strike="noStrike" kern="1200" cap="none" spc="0" normalizeH="0" baseline="0" noProof="0" dirty="0">
                <a:ln>
                  <a:noFill/>
                </a:ln>
                <a:solidFill>
                  <a:srgbClr val="242C2D"/>
                </a:solidFill>
                <a:effectLst/>
                <a:uLnTx/>
                <a:uFillTx/>
                <a:latin typeface="Helvetica" panose="020B0604020202020204" pitchFamily="34" charset="0"/>
                <a:ea typeface="黑体" panose="02010609060101010101" charset="-122"/>
                <a:cs typeface="+mn-cs"/>
              </a:rPr>
              <a:t> </a:t>
            </a:r>
            <a:r>
              <a:rPr kumimoji="0" lang="en-US" altLang="zh-CN" sz="1800" b="0" i="0" u="none" strike="noStrike" kern="1200" cap="none" spc="0" normalizeH="0" baseline="0" noProof="0" dirty="0">
                <a:ln>
                  <a:noFill/>
                </a:ln>
                <a:solidFill>
                  <a:srgbClr val="242C2D"/>
                </a:solidFill>
                <a:effectLst/>
                <a:uLnTx/>
                <a:uFillTx/>
                <a:latin typeface="Helvetica" panose="020B0604020202020204" pitchFamily="34" charset="0"/>
                <a:ea typeface="黑体" panose="02010609060101010101" charset="-122"/>
                <a:cs typeface="+mn-cs"/>
              </a:rPr>
              <a:t>and 256  data points are used for small-batch experiments.</a:t>
            </a:r>
          </a:p>
        </p:txBody>
      </p:sp>
      <p:sp>
        <p:nvSpPr>
          <p:cNvPr id="6" name="文本框 5">
            <a:extLst>
              <a:ext uri="{FF2B5EF4-FFF2-40B4-BE49-F238E27FC236}">
                <a16:creationId xmlns:a16="http://schemas.microsoft.com/office/drawing/2014/main" id="{5A44CD91-0921-3379-9750-FEB1BB0E975D}"/>
              </a:ext>
            </a:extLst>
          </p:cNvPr>
          <p:cNvSpPr txBox="1"/>
          <p:nvPr/>
        </p:nvSpPr>
        <p:spPr>
          <a:xfrm>
            <a:off x="224483" y="5767726"/>
            <a:ext cx="7829005" cy="523220"/>
          </a:xfrm>
          <a:prstGeom prst="rect">
            <a:avLst/>
          </a:prstGeom>
          <a:noFill/>
        </p:spPr>
        <p:txBody>
          <a:bodyPr wrap="square" rtlCol="0">
            <a:spAutoFit/>
          </a:bodyPr>
          <a:lstStyle/>
          <a:p>
            <a:r>
              <a:rPr lang="en" altLang="zh-CN" sz="1400" dirty="0" err="1">
                <a:solidFill>
                  <a:schemeClr val="tx2"/>
                </a:solidFill>
              </a:rPr>
              <a:t>Keskar</a:t>
            </a:r>
            <a:r>
              <a:rPr lang="en" altLang="zh-CN" sz="1400" dirty="0">
                <a:solidFill>
                  <a:schemeClr val="tx2"/>
                </a:solidFill>
              </a:rPr>
              <a:t>, Nitish Shirish, et al. "On Large-Batch Training for Deep Learning: Generalization Gap and Sharp Minima." International Conference on Learning Representations. 2016.</a:t>
            </a:r>
            <a:endParaRPr kumimoji="1" lang="zh-CN" altLang="en-US" sz="2000" dirty="0"/>
          </a:p>
        </p:txBody>
      </p:sp>
    </p:spTree>
    <p:extLst>
      <p:ext uri="{BB962C8B-B14F-4D97-AF65-F5344CB8AC3E}">
        <p14:creationId xmlns:p14="http://schemas.microsoft.com/office/powerpoint/2010/main" val="1720445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3A18959-E940-2C60-EFA4-EF5BC1BB441C}"/>
              </a:ext>
            </a:extLst>
          </p:cNvPr>
          <p:cNvSpPr>
            <a:spLocks noGrp="1"/>
          </p:cNvSpPr>
          <p:nvPr>
            <p:ph type="title"/>
          </p:nvPr>
        </p:nvSpPr>
        <p:spPr/>
        <p:txBody>
          <a:bodyPr/>
          <a:lstStyle/>
          <a:p>
            <a:r>
              <a:rPr lang="en-US" altLang="zh-CN" dirty="0"/>
              <a:t>One </a:t>
            </a:r>
            <a:r>
              <a:rPr lang="en-US" altLang="zh-CN"/>
              <a:t>dimension example </a:t>
            </a:r>
            <a:endParaRPr kumimoji="1" lang="zh-CN" altLang="en-US" dirty="0"/>
          </a:p>
        </p:txBody>
      </p:sp>
      <p:pic>
        <p:nvPicPr>
          <p:cNvPr id="5" name="图片 4">
            <a:extLst>
              <a:ext uri="{FF2B5EF4-FFF2-40B4-BE49-F238E27FC236}">
                <a16:creationId xmlns:a16="http://schemas.microsoft.com/office/drawing/2014/main" id="{16490D69-78AC-FB55-7BB8-9E0C54B0B97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00649" y="761979"/>
            <a:ext cx="6390702" cy="4277307"/>
          </a:xfrm>
          <a:prstGeom prst="rect">
            <a:avLst/>
          </a:prstGeom>
        </p:spPr>
      </p:pic>
      <p:sp>
        <p:nvSpPr>
          <p:cNvPr id="6" name="文本框 5">
            <a:extLst>
              <a:ext uri="{FF2B5EF4-FFF2-40B4-BE49-F238E27FC236}">
                <a16:creationId xmlns:a16="http://schemas.microsoft.com/office/drawing/2014/main" id="{1AD0E722-9079-8E91-D414-38D17989C14C}"/>
              </a:ext>
            </a:extLst>
          </p:cNvPr>
          <p:cNvSpPr txBox="1"/>
          <p:nvPr/>
        </p:nvSpPr>
        <p:spPr>
          <a:xfrm>
            <a:off x="304124" y="5657627"/>
            <a:ext cx="7829005" cy="523220"/>
          </a:xfrm>
          <a:prstGeom prst="rect">
            <a:avLst/>
          </a:prstGeom>
          <a:noFill/>
        </p:spPr>
        <p:txBody>
          <a:bodyPr wrap="square" rtlCol="0">
            <a:spAutoFit/>
          </a:bodyPr>
          <a:lstStyle/>
          <a:p>
            <a:r>
              <a:rPr lang="en" altLang="zh-CN" sz="1400" dirty="0" err="1">
                <a:solidFill>
                  <a:schemeClr val="tx2"/>
                </a:solidFill>
              </a:rPr>
              <a:t>Keskar</a:t>
            </a:r>
            <a:r>
              <a:rPr lang="en" altLang="zh-CN" sz="1400" dirty="0">
                <a:solidFill>
                  <a:schemeClr val="tx2"/>
                </a:solidFill>
              </a:rPr>
              <a:t>, Nitish Shirish, et al. "On Large-Batch Training for Deep Learning: Generalization Gap and Sharp Minima." International Conference on Learning Representations. 2016.</a:t>
            </a:r>
            <a:endParaRPr kumimoji="1" lang="zh-CN" altLang="en-US" sz="20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083543A-8F41-CCE9-11D9-896122CE1028}"/>
                  </a:ext>
                </a:extLst>
              </p:cNvPr>
              <p:cNvSpPr txBox="1"/>
              <p:nvPr/>
            </p:nvSpPr>
            <p:spPr>
              <a:xfrm>
                <a:off x="2818482" y="4918388"/>
                <a:ext cx="6555036" cy="707886"/>
              </a:xfrm>
              <a:prstGeom prst="rect">
                <a:avLst/>
              </a:prstGeom>
              <a:noFill/>
            </p:spPr>
            <p:txBody>
              <a:bodyPr wrap="square" rtlCol="0">
                <a:spAutoFit/>
              </a:bodyPr>
              <a:lstStyle/>
              <a:p>
                <a:pPr algn="l"/>
                <a14:m>
                  <m:oMath xmlns:m="http://schemas.openxmlformats.org/officeDocument/2006/math">
                    <m:r>
                      <a:rPr kumimoji="1" lang="en-US" altLang="zh-CN" sz="2000" i="1" smtClean="0">
                        <a:solidFill>
                          <a:schemeClr val="tx2"/>
                        </a:solidFill>
                        <a:latin typeface="Cambria Math" panose="02040503050406030204" pitchFamily="18" charset="0"/>
                      </a:rPr>
                      <m:t>𝛼</m:t>
                    </m:r>
                    <m:r>
                      <a:rPr kumimoji="1" lang="en-US" altLang="zh-CN" sz="2000" b="0" i="1" smtClean="0">
                        <a:solidFill>
                          <a:schemeClr val="tx2"/>
                        </a:solidFill>
                        <a:latin typeface="Cambria Math" panose="02040503050406030204" pitchFamily="18" charset="0"/>
                      </a:rPr>
                      <m:t>=0</m:t>
                    </m:r>
                  </m:oMath>
                </a14:m>
                <a:r>
                  <a:rPr kumimoji="1" lang="en-US" altLang="zh-CN" sz="2000" dirty="0">
                    <a:solidFill>
                      <a:schemeClr val="tx2"/>
                    </a:solidFill>
                  </a:rPr>
                  <a:t> corresponds to the small batch size minimizer and </a:t>
                </a:r>
                <a14:m>
                  <m:oMath xmlns:m="http://schemas.openxmlformats.org/officeDocument/2006/math">
                    <m:r>
                      <a:rPr kumimoji="1" lang="en-US" altLang="zh-CN" sz="2000" b="0" i="1" smtClean="0">
                        <a:solidFill>
                          <a:schemeClr val="tx2"/>
                        </a:solidFill>
                        <a:latin typeface="Cambria Math" panose="02040503050406030204" pitchFamily="18" charset="0"/>
                      </a:rPr>
                      <m:t>𝛼</m:t>
                    </m:r>
                    <m:r>
                      <a:rPr kumimoji="1" lang="en-US" altLang="zh-CN" sz="2000" b="0" i="1" smtClean="0">
                        <a:solidFill>
                          <a:schemeClr val="tx2"/>
                        </a:solidFill>
                        <a:latin typeface="Cambria Math" panose="02040503050406030204" pitchFamily="18" charset="0"/>
                      </a:rPr>
                      <m:t>=1 </m:t>
                    </m:r>
                  </m:oMath>
                </a14:m>
                <a:r>
                  <a:rPr kumimoji="1" lang="en-US" altLang="zh-CN" sz="2000" dirty="0">
                    <a:solidFill>
                      <a:schemeClr val="tx2"/>
                    </a:solidFill>
                  </a:rPr>
                  <a:t>to the large batch size minimizer.</a:t>
                </a:r>
                <a:endParaRPr kumimoji="1" lang="zh-CN" altLang="en-US" sz="2000" dirty="0">
                  <a:solidFill>
                    <a:schemeClr val="tx2"/>
                  </a:solidFill>
                </a:endParaRPr>
              </a:p>
            </p:txBody>
          </p:sp>
        </mc:Choice>
        <mc:Fallback xmlns="">
          <p:sp>
            <p:nvSpPr>
              <p:cNvPr id="7" name="文本框 6">
                <a:extLst>
                  <a:ext uri="{FF2B5EF4-FFF2-40B4-BE49-F238E27FC236}">
                    <a16:creationId xmlns:a16="http://schemas.microsoft.com/office/drawing/2014/main" id="{D083543A-8F41-CCE9-11D9-896122CE1028}"/>
                  </a:ext>
                </a:extLst>
              </p:cNvPr>
              <p:cNvSpPr txBox="1">
                <a:spLocks noRot="1" noChangeAspect="1" noMove="1" noResize="1" noEditPoints="1" noAdjustHandles="1" noChangeArrowheads="1" noChangeShapeType="1" noTextEdit="1"/>
              </p:cNvSpPr>
              <p:nvPr/>
            </p:nvSpPr>
            <p:spPr>
              <a:xfrm>
                <a:off x="2818482" y="4918388"/>
                <a:ext cx="6555036" cy="707886"/>
              </a:xfrm>
              <a:prstGeom prst="rect">
                <a:avLst/>
              </a:prstGeom>
              <a:blipFill>
                <a:blip r:embed="rId3"/>
                <a:stretch>
                  <a:fillRect t="-5263" r="-1351" b="-140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7186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7AE933A-14CF-6AE1-EED6-0FF570C9B752}"/>
              </a:ext>
            </a:extLst>
          </p:cNvPr>
          <p:cNvSpPr txBox="1">
            <a:spLocks/>
          </p:cNvSpPr>
          <p:nvPr/>
        </p:nvSpPr>
        <p:spPr>
          <a:xfrm>
            <a:off x="1" y="2808288"/>
            <a:ext cx="1219200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altLang="zh-CN" dirty="0"/>
              <a:t>Noise structure in SGD</a:t>
            </a:r>
            <a:endParaRPr lang="en-US" dirty="0">
              <a:solidFill>
                <a:schemeClr val="tx2"/>
              </a:solidFill>
            </a:endParaRPr>
          </a:p>
        </p:txBody>
      </p:sp>
    </p:spTree>
    <p:extLst>
      <p:ext uri="{BB962C8B-B14F-4D97-AF65-F5344CB8AC3E}">
        <p14:creationId xmlns:p14="http://schemas.microsoft.com/office/powerpoint/2010/main" val="63052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D6E59-C287-E11A-DD4E-3FFBC61D0DF4}"/>
              </a:ext>
            </a:extLst>
          </p:cNvPr>
          <p:cNvSpPr>
            <a:spLocks noGrp="1"/>
          </p:cNvSpPr>
          <p:nvPr>
            <p:ph type="title"/>
          </p:nvPr>
        </p:nvSpPr>
        <p:spPr/>
        <p:txBody>
          <a:bodyPr/>
          <a:lstStyle/>
          <a:p>
            <a:r>
              <a:rPr kumimoji="1" lang="en-US" altLang="zh-CN" dirty="0"/>
              <a:t>Stochastic gradient dynamics</a:t>
            </a:r>
            <a:endParaRPr kumimoji="1" lang="zh-CN" altLang="en-US" dirty="0"/>
          </a:p>
        </p:txBody>
      </p:sp>
      <p:sp>
        <p:nvSpPr>
          <p:cNvPr id="5" name="文本框 4">
            <a:extLst>
              <a:ext uri="{FF2B5EF4-FFF2-40B4-BE49-F238E27FC236}">
                <a16:creationId xmlns:a16="http://schemas.microsoft.com/office/drawing/2014/main" id="{1CD8235F-364A-D6E0-636F-4EED92B59256}"/>
              </a:ext>
            </a:extLst>
          </p:cNvPr>
          <p:cNvSpPr txBox="1"/>
          <p:nvPr/>
        </p:nvSpPr>
        <p:spPr>
          <a:xfrm>
            <a:off x="712837" y="2425282"/>
            <a:ext cx="2265218" cy="523220"/>
          </a:xfrm>
          <a:prstGeom prst="rect">
            <a:avLst/>
          </a:prstGeom>
          <a:noFill/>
        </p:spPr>
        <p:txBody>
          <a:bodyPr wrap="square" rtlCol="0">
            <a:spAutoFit/>
          </a:bodyPr>
          <a:lstStyle/>
          <a:p>
            <a:pPr algn="l"/>
            <a:r>
              <a:rPr kumimoji="1" lang="en-US" altLang="zh-CN" sz="2800" dirty="0">
                <a:solidFill>
                  <a:schemeClr val="tx2"/>
                </a:solidFill>
              </a:rPr>
              <a:t>SGD</a:t>
            </a:r>
            <a:r>
              <a:rPr kumimoji="1" lang="zh-CN" altLang="en-US" sz="2800" dirty="0">
                <a:solidFill>
                  <a:schemeClr val="tx2"/>
                </a:solidFill>
              </a:rPr>
              <a:t>：</a:t>
            </a:r>
          </a:p>
        </p:txBody>
      </p:sp>
      <p:pic>
        <p:nvPicPr>
          <p:cNvPr id="6" name="图片 5">
            <a:extLst>
              <a:ext uri="{FF2B5EF4-FFF2-40B4-BE49-F238E27FC236}">
                <a16:creationId xmlns:a16="http://schemas.microsoft.com/office/drawing/2014/main" id="{2198DCCF-A137-27D5-8C43-001920FB36B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18237" y="3892157"/>
            <a:ext cx="8603672" cy="1221166"/>
          </a:xfrm>
          <a:prstGeom prst="rect">
            <a:avLst/>
          </a:prstGeom>
        </p:spPr>
      </p:pic>
      <p:pic>
        <p:nvPicPr>
          <p:cNvPr id="3" name="图片 2">
            <a:extLst>
              <a:ext uri="{FF2B5EF4-FFF2-40B4-BE49-F238E27FC236}">
                <a16:creationId xmlns:a16="http://schemas.microsoft.com/office/drawing/2014/main" id="{2BF42D6C-B26D-9BA9-20D5-BAB91CDD8E48}"/>
              </a:ext>
            </a:extLst>
          </p:cNvPr>
          <p:cNvPicPr>
            <a:picLocks noChangeAspect="1"/>
          </p:cNvPicPr>
          <p:nvPr>
            <p:custDataLst>
              <p:tags r:id="rId1"/>
            </p:custDataLst>
          </p:nvPr>
        </p:nvPicPr>
        <p:blipFill>
          <a:blip r:embed="rId5">
            <a:clrChange>
              <a:clrFrom>
                <a:srgbClr val="FFFFFF">
                  <a:alpha val="100000"/>
                </a:srgbClr>
              </a:clrFrom>
              <a:clrTo>
                <a:srgbClr val="FFFFFF">
                  <a:alpha val="100000"/>
                  <a:alpha val="0"/>
                </a:srgbClr>
              </a:clrTo>
            </a:clrChange>
          </a:blip>
          <a:stretch>
            <a:fillRect/>
          </a:stretch>
        </p:blipFill>
        <p:spPr>
          <a:xfrm>
            <a:off x="4413088" y="935385"/>
            <a:ext cx="2881455" cy="874353"/>
          </a:xfrm>
          <a:prstGeom prst="rect">
            <a:avLst/>
          </a:prstGeom>
        </p:spPr>
      </p:pic>
      <p:sp>
        <p:nvSpPr>
          <p:cNvPr id="4" name="文本框 3">
            <a:extLst>
              <a:ext uri="{FF2B5EF4-FFF2-40B4-BE49-F238E27FC236}">
                <a16:creationId xmlns:a16="http://schemas.microsoft.com/office/drawing/2014/main" id="{92864161-205D-CF7D-B723-83A41D792BC5}"/>
              </a:ext>
            </a:extLst>
          </p:cNvPr>
          <p:cNvSpPr txBox="1"/>
          <p:nvPr/>
        </p:nvSpPr>
        <p:spPr>
          <a:xfrm>
            <a:off x="712837" y="940678"/>
            <a:ext cx="2265218" cy="523220"/>
          </a:xfrm>
          <a:prstGeom prst="rect">
            <a:avLst/>
          </a:prstGeom>
          <a:noFill/>
        </p:spPr>
        <p:txBody>
          <a:bodyPr wrap="square" rtlCol="0">
            <a:spAutoFit/>
          </a:bodyPr>
          <a:lstStyle/>
          <a:p>
            <a:pPr algn="l"/>
            <a:r>
              <a:rPr kumimoji="1" lang="en-US" altLang="zh-CN" sz="2800" dirty="0">
                <a:solidFill>
                  <a:schemeClr val="tx2"/>
                </a:solidFill>
              </a:rPr>
              <a:t>GD</a:t>
            </a:r>
            <a:r>
              <a:rPr kumimoji="1" lang="zh-CN" altLang="en-US" sz="2800" dirty="0">
                <a:solidFill>
                  <a:schemeClr val="tx2"/>
                </a:solidFill>
              </a:rPr>
              <a:t>：</a:t>
            </a:r>
          </a:p>
        </p:txBody>
      </p:sp>
      <p:pic>
        <p:nvPicPr>
          <p:cNvPr id="11" name="图片 10">
            <a:extLst>
              <a:ext uri="{FF2B5EF4-FFF2-40B4-BE49-F238E27FC236}">
                <a16:creationId xmlns:a16="http://schemas.microsoft.com/office/drawing/2014/main" id="{EBF9B401-2E90-C762-9AC8-1DE063CF08FD}"/>
              </a:ext>
            </a:extLst>
          </p:cNvPr>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blip>
          <a:srcRect b="50000"/>
          <a:stretch/>
        </p:blipFill>
        <p:spPr>
          <a:xfrm>
            <a:off x="3423476" y="2556752"/>
            <a:ext cx="4681855" cy="1335405"/>
          </a:xfrm>
          <a:prstGeom prst="rect">
            <a:avLst/>
          </a:prstGeom>
        </p:spPr>
      </p:pic>
    </p:spTree>
    <p:extLst>
      <p:ext uri="{BB962C8B-B14F-4D97-AF65-F5344CB8AC3E}">
        <p14:creationId xmlns:p14="http://schemas.microsoft.com/office/powerpoint/2010/main" val="3049856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3F66A-8799-7566-4B20-AF91E6F6FFA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BA29D3E-CC56-2C0A-7AC5-32C08510FAA7}"/>
              </a:ext>
            </a:extLst>
          </p:cNvPr>
          <p:cNvSpPr>
            <a:spLocks noGrp="1"/>
          </p:cNvSpPr>
          <p:nvPr>
            <p:ph type="title"/>
          </p:nvPr>
        </p:nvSpPr>
        <p:spPr/>
        <p:txBody>
          <a:bodyPr/>
          <a:lstStyle/>
          <a:p>
            <a:r>
              <a:rPr kumimoji="1" lang="en-US" altLang="zh-CN" dirty="0"/>
              <a:t>Stochastic gradient dynamics</a:t>
            </a:r>
            <a:endParaRPr kumimoji="1" lang="zh-CN" altLang="en-US" dirty="0"/>
          </a:p>
        </p:txBody>
      </p:sp>
      <p:sp>
        <p:nvSpPr>
          <p:cNvPr id="5" name="文本框 4">
            <a:extLst>
              <a:ext uri="{FF2B5EF4-FFF2-40B4-BE49-F238E27FC236}">
                <a16:creationId xmlns:a16="http://schemas.microsoft.com/office/drawing/2014/main" id="{4A93A772-9D58-0A58-D2CD-5A41B5172ADB}"/>
              </a:ext>
            </a:extLst>
          </p:cNvPr>
          <p:cNvSpPr txBox="1"/>
          <p:nvPr/>
        </p:nvSpPr>
        <p:spPr>
          <a:xfrm>
            <a:off x="381242" y="877076"/>
            <a:ext cx="2265218" cy="523220"/>
          </a:xfrm>
          <a:prstGeom prst="rect">
            <a:avLst/>
          </a:prstGeom>
          <a:noFill/>
        </p:spPr>
        <p:txBody>
          <a:bodyPr wrap="square" rtlCol="0">
            <a:spAutoFit/>
          </a:bodyPr>
          <a:lstStyle/>
          <a:p>
            <a:pPr algn="l"/>
            <a:r>
              <a:rPr kumimoji="1" lang="en-US" altLang="zh-CN" sz="2800" dirty="0">
                <a:solidFill>
                  <a:schemeClr val="tx2"/>
                </a:solidFill>
              </a:rPr>
              <a:t>SGD</a:t>
            </a:r>
            <a:r>
              <a:rPr kumimoji="1" lang="zh-CN" altLang="en-US" sz="2800" dirty="0">
                <a:solidFill>
                  <a:schemeClr val="tx2"/>
                </a:solidFill>
              </a:rPr>
              <a:t>：</a:t>
            </a:r>
          </a:p>
        </p:txBody>
      </p:sp>
      <p:pic>
        <p:nvPicPr>
          <p:cNvPr id="6" name="图片 5">
            <a:extLst>
              <a:ext uri="{FF2B5EF4-FFF2-40B4-BE49-F238E27FC236}">
                <a16:creationId xmlns:a16="http://schemas.microsoft.com/office/drawing/2014/main" id="{3C46862B-5C5F-74D0-F5F5-01ACD188EF5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83069" y="877076"/>
            <a:ext cx="8603672" cy="1221166"/>
          </a:xfrm>
          <a:prstGeom prst="rect">
            <a:avLst/>
          </a:prstGeom>
        </p:spPr>
      </p:pic>
      <p:sp>
        <p:nvSpPr>
          <p:cNvPr id="7" name="文本框 6">
            <a:extLst>
              <a:ext uri="{FF2B5EF4-FFF2-40B4-BE49-F238E27FC236}">
                <a16:creationId xmlns:a16="http://schemas.microsoft.com/office/drawing/2014/main" id="{9ED2DF17-F3CE-523A-47EA-E18499E9D209}"/>
              </a:ext>
            </a:extLst>
          </p:cNvPr>
          <p:cNvSpPr txBox="1"/>
          <p:nvPr/>
        </p:nvSpPr>
        <p:spPr>
          <a:xfrm>
            <a:off x="381242" y="2213339"/>
            <a:ext cx="4491772" cy="523220"/>
          </a:xfrm>
          <a:prstGeom prst="rect">
            <a:avLst/>
          </a:prstGeom>
          <a:noFill/>
        </p:spPr>
        <p:txBody>
          <a:bodyPr wrap="square" rtlCol="0">
            <a:spAutoFit/>
          </a:bodyPr>
          <a:lstStyle/>
          <a:p>
            <a:pPr algn="l"/>
            <a:r>
              <a:rPr kumimoji="1" lang="en-US" altLang="zh-CN" sz="2800" dirty="0">
                <a:solidFill>
                  <a:schemeClr val="tx2"/>
                </a:solidFill>
              </a:rPr>
              <a:t>Langevin</a:t>
            </a:r>
            <a:r>
              <a:rPr kumimoji="1" lang="en-US" altLang="zh-CN" sz="2000" dirty="0">
                <a:solidFill>
                  <a:schemeClr val="tx2"/>
                </a:solidFill>
              </a:rPr>
              <a:t> </a:t>
            </a:r>
            <a:r>
              <a:rPr kumimoji="1" lang="en-US" altLang="zh-CN" sz="2800" dirty="0">
                <a:solidFill>
                  <a:schemeClr val="tx2"/>
                </a:solidFill>
              </a:rPr>
              <a:t>dynamics (GLD)</a:t>
            </a:r>
            <a:r>
              <a:rPr kumimoji="1" lang="zh-CN" altLang="en-US" sz="2000" dirty="0">
                <a:solidFill>
                  <a:schemeClr val="tx2"/>
                </a:solidFill>
              </a:rPr>
              <a:t>：</a:t>
            </a:r>
          </a:p>
        </p:txBody>
      </p:sp>
      <p:pic>
        <p:nvPicPr>
          <p:cNvPr id="8" name="图片 7">
            <a:extLst>
              <a:ext uri="{FF2B5EF4-FFF2-40B4-BE49-F238E27FC236}">
                <a16:creationId xmlns:a16="http://schemas.microsoft.com/office/drawing/2014/main" id="{8ACE7DBA-8894-4FA1-18EB-075CEF410D8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48079" y="2327338"/>
            <a:ext cx="9073651" cy="1408952"/>
          </a:xfrm>
          <a:prstGeom prst="rect">
            <a:avLst/>
          </a:prstGeom>
        </p:spPr>
      </p:pic>
      <p:pic>
        <p:nvPicPr>
          <p:cNvPr id="9" name="图片 8">
            <a:extLst>
              <a:ext uri="{FF2B5EF4-FFF2-40B4-BE49-F238E27FC236}">
                <a16:creationId xmlns:a16="http://schemas.microsoft.com/office/drawing/2014/main" id="{2B8F7156-7574-6AB6-798B-7A4F3E2D240C}"/>
              </a:ext>
            </a:extLst>
          </p:cNvPr>
          <p:cNvPicPr>
            <a:picLocks noChangeAspect="1"/>
          </p:cNvPicPr>
          <p:nvPr/>
        </p:nvPicPr>
        <p:blipFill>
          <a:blip r:embed="rId4"/>
          <a:stretch>
            <a:fillRect/>
          </a:stretch>
        </p:blipFill>
        <p:spPr>
          <a:xfrm>
            <a:off x="987286" y="3549602"/>
            <a:ext cx="9995236" cy="2023575"/>
          </a:xfrm>
          <a:prstGeom prst="rect">
            <a:avLst/>
          </a:prstGeom>
        </p:spPr>
      </p:pic>
      <p:sp>
        <p:nvSpPr>
          <p:cNvPr id="10" name="文本框 9">
            <a:extLst>
              <a:ext uri="{FF2B5EF4-FFF2-40B4-BE49-F238E27FC236}">
                <a16:creationId xmlns:a16="http://schemas.microsoft.com/office/drawing/2014/main" id="{1CE704F4-9AD9-C7BA-F018-CAF59288768A}"/>
              </a:ext>
            </a:extLst>
          </p:cNvPr>
          <p:cNvSpPr txBox="1"/>
          <p:nvPr/>
        </p:nvSpPr>
        <p:spPr>
          <a:xfrm>
            <a:off x="160332" y="5647556"/>
            <a:ext cx="7829005" cy="738664"/>
          </a:xfrm>
          <a:prstGeom prst="rect">
            <a:avLst/>
          </a:prstGeom>
          <a:noFill/>
        </p:spPr>
        <p:txBody>
          <a:bodyPr wrap="square" rtlCol="0">
            <a:spAutoFit/>
          </a:bodyPr>
          <a:lstStyle/>
          <a:p>
            <a:r>
              <a:rPr lang="en" altLang="zh-CN" sz="1400" dirty="0">
                <a:solidFill>
                  <a:schemeClr val="tx2"/>
                </a:solidFill>
              </a:rPr>
              <a:t>Zhu, </a:t>
            </a:r>
            <a:r>
              <a:rPr lang="en" altLang="zh-CN" sz="1400" dirty="0" err="1">
                <a:solidFill>
                  <a:schemeClr val="tx2"/>
                </a:solidFill>
              </a:rPr>
              <a:t>Zhanxing</a:t>
            </a:r>
            <a:r>
              <a:rPr lang="en" altLang="zh-CN" sz="1400" dirty="0">
                <a:solidFill>
                  <a:schemeClr val="tx2"/>
                </a:solidFill>
              </a:rPr>
              <a:t>, et al. "The Anisotropic Noise in Stochastic Gradient Descent: Its Behavior of Escaping from Sharp Minima and Regularization Effects." </a:t>
            </a:r>
            <a:r>
              <a:rPr lang="en" altLang="zh-CN" sz="1400" i="1" dirty="0">
                <a:solidFill>
                  <a:schemeClr val="tx2"/>
                </a:solidFill>
              </a:rPr>
              <a:t>International Conference on Machine Learning</a:t>
            </a:r>
            <a:r>
              <a:rPr lang="en" altLang="zh-CN" sz="1400" dirty="0">
                <a:solidFill>
                  <a:schemeClr val="tx2"/>
                </a:solidFill>
              </a:rPr>
              <a:t>. PMLR, 2019.</a:t>
            </a:r>
            <a:endParaRPr kumimoji="1" lang="zh-CN" altLang="en-US" sz="2000" dirty="0">
              <a:solidFill>
                <a:schemeClr val="tx2"/>
              </a:solidFill>
            </a:endParaRPr>
          </a:p>
        </p:txBody>
      </p:sp>
    </p:spTree>
    <p:extLst>
      <p:ext uri="{BB962C8B-B14F-4D97-AF65-F5344CB8AC3E}">
        <p14:creationId xmlns:p14="http://schemas.microsoft.com/office/powerpoint/2010/main" val="3307848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71A94F-6B9F-082E-8EC9-96D124B94969}"/>
              </a:ext>
            </a:extLst>
          </p:cNvPr>
          <p:cNvSpPr>
            <a:spLocks noGrp="1"/>
          </p:cNvSpPr>
          <p:nvPr>
            <p:ph type="title"/>
          </p:nvPr>
        </p:nvSpPr>
        <p:spPr>
          <a:xfrm>
            <a:off x="381000" y="1588"/>
            <a:ext cx="11430000" cy="762000"/>
          </a:xfrm>
        </p:spPr>
        <p:txBody>
          <a:bodyPr/>
          <a:lstStyle/>
          <a:p>
            <a:r>
              <a:rPr kumimoji="1" lang="en-US" altLang="zh-CN" dirty="0"/>
              <a:t>Stochastic gradient dynamics</a:t>
            </a:r>
            <a:endParaRPr kumimoji="1" lang="zh-CN" altLang="en-US" dirty="0"/>
          </a:p>
        </p:txBody>
      </p:sp>
      <p:pic>
        <p:nvPicPr>
          <p:cNvPr id="5" name="图片 4">
            <a:extLst>
              <a:ext uri="{FF2B5EF4-FFF2-40B4-BE49-F238E27FC236}">
                <a16:creationId xmlns:a16="http://schemas.microsoft.com/office/drawing/2014/main" id="{332E8C8C-5DD5-B51E-98E6-99CC80FC153F}"/>
              </a:ext>
            </a:extLst>
          </p:cNvPr>
          <p:cNvPicPr>
            <a:picLocks noChangeAspect="1"/>
          </p:cNvPicPr>
          <p:nvPr/>
        </p:nvPicPr>
        <p:blipFill>
          <a:blip r:embed="rId2"/>
          <a:stretch>
            <a:fillRect/>
          </a:stretch>
        </p:blipFill>
        <p:spPr>
          <a:xfrm>
            <a:off x="331573" y="989907"/>
            <a:ext cx="8791019" cy="3106600"/>
          </a:xfrm>
          <a:prstGeom prst="rect">
            <a:avLst/>
          </a:prstGeom>
        </p:spPr>
      </p:pic>
      <p:sp>
        <p:nvSpPr>
          <p:cNvPr id="6" name="文本框 5">
            <a:extLst>
              <a:ext uri="{FF2B5EF4-FFF2-40B4-BE49-F238E27FC236}">
                <a16:creationId xmlns:a16="http://schemas.microsoft.com/office/drawing/2014/main" id="{14536632-9215-A837-7257-67FCF08F31FA}"/>
              </a:ext>
            </a:extLst>
          </p:cNvPr>
          <p:cNvSpPr txBox="1"/>
          <p:nvPr/>
        </p:nvSpPr>
        <p:spPr>
          <a:xfrm>
            <a:off x="1146493" y="4322826"/>
            <a:ext cx="7019866" cy="707886"/>
          </a:xfrm>
          <a:prstGeom prst="rect">
            <a:avLst/>
          </a:prstGeom>
          <a:noFill/>
        </p:spPr>
        <p:txBody>
          <a:bodyPr wrap="square" rtlCol="0">
            <a:spAutoFit/>
          </a:bodyPr>
          <a:lstStyle/>
          <a:p>
            <a:pPr algn="l"/>
            <a:r>
              <a:rPr kumimoji="1" lang="en-US" altLang="zh-CN" sz="2000" dirty="0">
                <a:solidFill>
                  <a:schemeClr val="tx2"/>
                </a:solidFill>
              </a:rPr>
              <a:t>Left: SVHN Right: CIFAR-10 training on VGG-11 with different training dynamics</a:t>
            </a:r>
            <a:endParaRPr kumimoji="1" lang="zh-CN" altLang="en-US" sz="2000" dirty="0">
              <a:solidFill>
                <a:schemeClr val="tx2"/>
              </a:solidFill>
            </a:endParaRPr>
          </a:p>
        </p:txBody>
      </p:sp>
      <p:sp>
        <p:nvSpPr>
          <p:cNvPr id="7" name="文本框 6">
            <a:extLst>
              <a:ext uri="{FF2B5EF4-FFF2-40B4-BE49-F238E27FC236}">
                <a16:creationId xmlns:a16="http://schemas.microsoft.com/office/drawing/2014/main" id="{8596267D-B391-992E-0280-DC9EE1876217}"/>
              </a:ext>
            </a:extLst>
          </p:cNvPr>
          <p:cNvSpPr txBox="1"/>
          <p:nvPr/>
        </p:nvSpPr>
        <p:spPr>
          <a:xfrm>
            <a:off x="98548" y="5536345"/>
            <a:ext cx="7829005" cy="738664"/>
          </a:xfrm>
          <a:prstGeom prst="rect">
            <a:avLst/>
          </a:prstGeom>
          <a:noFill/>
        </p:spPr>
        <p:txBody>
          <a:bodyPr wrap="square" rtlCol="0">
            <a:spAutoFit/>
          </a:bodyPr>
          <a:lstStyle/>
          <a:p>
            <a:r>
              <a:rPr lang="en" altLang="zh-CN" sz="1400" dirty="0">
                <a:solidFill>
                  <a:schemeClr val="tx2"/>
                </a:solidFill>
              </a:rPr>
              <a:t>Zhu, </a:t>
            </a:r>
            <a:r>
              <a:rPr lang="en" altLang="zh-CN" sz="1400" dirty="0" err="1">
                <a:solidFill>
                  <a:schemeClr val="tx2"/>
                </a:solidFill>
              </a:rPr>
              <a:t>Zhanxing</a:t>
            </a:r>
            <a:r>
              <a:rPr lang="en" altLang="zh-CN" sz="1400" dirty="0">
                <a:solidFill>
                  <a:schemeClr val="tx2"/>
                </a:solidFill>
              </a:rPr>
              <a:t>, et al. "The Anisotropic Noise in Stochastic Gradient Descent: Its Behavior of Escaping from Sharp Minima and Regularization Effects." </a:t>
            </a:r>
            <a:r>
              <a:rPr lang="en" altLang="zh-CN" sz="1400" i="1" dirty="0">
                <a:solidFill>
                  <a:schemeClr val="tx2"/>
                </a:solidFill>
              </a:rPr>
              <a:t>International Conference on Machine Learning</a:t>
            </a:r>
            <a:r>
              <a:rPr lang="en" altLang="zh-CN" sz="1400" dirty="0">
                <a:solidFill>
                  <a:schemeClr val="tx2"/>
                </a:solidFill>
              </a:rPr>
              <a:t>. PMLR, 2019.</a:t>
            </a:r>
            <a:endParaRPr kumimoji="1" lang="zh-CN" altLang="en-US" sz="2000" dirty="0">
              <a:solidFill>
                <a:schemeClr val="tx2"/>
              </a:solidFill>
            </a:endParaRPr>
          </a:p>
        </p:txBody>
      </p:sp>
      <p:sp>
        <p:nvSpPr>
          <p:cNvPr id="8" name="文本框 7">
            <a:extLst>
              <a:ext uri="{FF2B5EF4-FFF2-40B4-BE49-F238E27FC236}">
                <a16:creationId xmlns:a16="http://schemas.microsoft.com/office/drawing/2014/main" id="{9A199C47-F740-A939-ED8E-F6735B37179B}"/>
              </a:ext>
            </a:extLst>
          </p:cNvPr>
          <p:cNvSpPr txBox="1"/>
          <p:nvPr/>
        </p:nvSpPr>
        <p:spPr>
          <a:xfrm>
            <a:off x="7609691" y="4287657"/>
            <a:ext cx="4582309" cy="1200329"/>
          </a:xfrm>
          <a:prstGeom prst="rect">
            <a:avLst/>
          </a:prstGeom>
          <a:noFill/>
        </p:spPr>
        <p:txBody>
          <a:bodyPr wrap="square" rtlCol="0">
            <a:spAutoFit/>
          </a:bodyPr>
          <a:lstStyle/>
          <a:p>
            <a:pPr algn="l"/>
            <a:r>
              <a:rPr kumimoji="1" lang="en" altLang="zh-CN" sz="2400" dirty="0"/>
              <a:t>Special noise structure for stochastic gradient descent enhances model generalization </a:t>
            </a:r>
            <a:r>
              <a:rPr kumimoji="1" lang="zh-CN" altLang="en-US" sz="2400" dirty="0"/>
              <a:t>！</a:t>
            </a:r>
          </a:p>
        </p:txBody>
      </p:sp>
    </p:spTree>
    <p:extLst>
      <p:ext uri="{BB962C8B-B14F-4D97-AF65-F5344CB8AC3E}">
        <p14:creationId xmlns:p14="http://schemas.microsoft.com/office/powerpoint/2010/main" val="2741738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A0104-7688-D4BB-7069-8E1A0F8A748D}"/>
              </a:ext>
            </a:extLst>
          </p:cNvPr>
          <p:cNvSpPr>
            <a:spLocks noGrp="1"/>
          </p:cNvSpPr>
          <p:nvPr>
            <p:ph type="title"/>
          </p:nvPr>
        </p:nvSpPr>
        <p:spPr/>
        <p:txBody>
          <a:bodyPr/>
          <a:lstStyle/>
          <a:p>
            <a:r>
              <a:rPr kumimoji="1" lang="en-US" altLang="zh-CN" dirty="0"/>
              <a:t>Relationship between the SGD noise and the flatness</a:t>
            </a:r>
            <a:endParaRPr kumimoji="1" lang="zh-CN" altLang="en-US" dirty="0"/>
          </a:p>
        </p:txBody>
      </p:sp>
      <p:sp>
        <p:nvSpPr>
          <p:cNvPr id="3" name="文本框 2">
            <a:extLst>
              <a:ext uri="{FF2B5EF4-FFF2-40B4-BE49-F238E27FC236}">
                <a16:creationId xmlns:a16="http://schemas.microsoft.com/office/drawing/2014/main" id="{C1DC905A-40A6-A822-46B7-B84B9F302699}"/>
              </a:ext>
            </a:extLst>
          </p:cNvPr>
          <p:cNvSpPr txBox="1"/>
          <p:nvPr/>
        </p:nvSpPr>
        <p:spPr>
          <a:xfrm>
            <a:off x="73835" y="5618258"/>
            <a:ext cx="7829005" cy="738664"/>
          </a:xfrm>
          <a:prstGeom prst="rect">
            <a:avLst/>
          </a:prstGeom>
          <a:noFill/>
        </p:spPr>
        <p:txBody>
          <a:bodyPr wrap="square" rtlCol="0">
            <a:spAutoFit/>
          </a:bodyPr>
          <a:lstStyle/>
          <a:p>
            <a:r>
              <a:rPr lang="en" altLang="zh-CN" sz="1400" dirty="0">
                <a:solidFill>
                  <a:schemeClr val="tx2"/>
                </a:solidFill>
              </a:rPr>
              <a:t>Feng, Yu, and </a:t>
            </a:r>
            <a:r>
              <a:rPr lang="en" altLang="zh-CN" sz="1400" dirty="0" err="1">
                <a:solidFill>
                  <a:schemeClr val="tx2"/>
                </a:solidFill>
              </a:rPr>
              <a:t>Yuhai</a:t>
            </a:r>
            <a:r>
              <a:rPr lang="en" altLang="zh-CN" sz="1400" dirty="0">
                <a:solidFill>
                  <a:schemeClr val="tx2"/>
                </a:solidFill>
              </a:rPr>
              <a:t> Tu. "The inverse variance–flatness relation in stochastic gradient descent is critical for finding flat minima." </a:t>
            </a:r>
            <a:r>
              <a:rPr lang="en" altLang="zh-CN" sz="1400" i="1" dirty="0">
                <a:solidFill>
                  <a:schemeClr val="tx2"/>
                </a:solidFill>
              </a:rPr>
              <a:t>Proceedings of the National Academy of Sciences</a:t>
            </a:r>
            <a:r>
              <a:rPr lang="en" altLang="zh-CN" sz="1400" dirty="0">
                <a:solidFill>
                  <a:schemeClr val="tx2"/>
                </a:solidFill>
              </a:rPr>
              <a:t> 118.9 (2021): e2015617118.</a:t>
            </a:r>
            <a:endParaRPr kumimoji="1" lang="zh-CN" altLang="en-US" sz="2000" dirty="0">
              <a:solidFill>
                <a:schemeClr val="tx2"/>
              </a:solidFill>
            </a:endParaRPr>
          </a:p>
        </p:txBody>
      </p:sp>
      <p:pic>
        <p:nvPicPr>
          <p:cNvPr id="12" name="图片 11">
            <a:extLst>
              <a:ext uri="{FF2B5EF4-FFF2-40B4-BE49-F238E27FC236}">
                <a16:creationId xmlns:a16="http://schemas.microsoft.com/office/drawing/2014/main" id="{8C8A258C-5FC7-7BC7-37BC-023D47EB654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3835" y="712551"/>
            <a:ext cx="5791460" cy="4905707"/>
          </a:xfrm>
          <a:prstGeom prst="rect">
            <a:avLst/>
          </a:prstGeom>
        </p:spPr>
      </p:pic>
      <p:pic>
        <p:nvPicPr>
          <p:cNvPr id="15" name="内容占位符 3">
            <a:extLst>
              <a:ext uri="{FF2B5EF4-FFF2-40B4-BE49-F238E27FC236}">
                <a16:creationId xmlns:a16="http://schemas.microsoft.com/office/drawing/2014/main" id="{6E0CFBE1-D1E7-A9EC-72F1-FC1F6C6938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4274" y="1284568"/>
            <a:ext cx="4165600" cy="800100"/>
          </a:xfrm>
          <a:prstGeom prst="rect">
            <a:avLst/>
          </a:prstGeom>
        </p:spPr>
      </p:pic>
      <p:pic>
        <p:nvPicPr>
          <p:cNvPr id="16" name="图片 15">
            <a:extLst>
              <a:ext uri="{FF2B5EF4-FFF2-40B4-BE49-F238E27FC236}">
                <a16:creationId xmlns:a16="http://schemas.microsoft.com/office/drawing/2014/main" id="{2E0FE2C6-12A5-D5BD-345B-A11FCCE58BD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17262" y="2350611"/>
            <a:ext cx="2259623" cy="513291"/>
          </a:xfrm>
          <a:prstGeom prst="rect">
            <a:avLst/>
          </a:prstGeom>
        </p:spPr>
      </p:pic>
      <p:pic>
        <p:nvPicPr>
          <p:cNvPr id="17" name="图片 16">
            <a:extLst>
              <a:ext uri="{FF2B5EF4-FFF2-40B4-BE49-F238E27FC236}">
                <a16:creationId xmlns:a16="http://schemas.microsoft.com/office/drawing/2014/main" id="{2D7BFDBE-3329-DDC0-7515-80478F7E2B6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80630" y="3058693"/>
            <a:ext cx="3732886" cy="758554"/>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A386262-D2CB-8D4A-C104-EED34FAC369C}"/>
                  </a:ext>
                </a:extLst>
              </p:cNvPr>
              <p:cNvSpPr txBox="1"/>
              <p:nvPr/>
            </p:nvSpPr>
            <p:spPr>
              <a:xfrm>
                <a:off x="6956854" y="4178983"/>
                <a:ext cx="4165600" cy="1077539"/>
              </a:xfrm>
              <a:prstGeom prst="rect">
                <a:avLst/>
              </a:prstGeom>
              <a:noFill/>
            </p:spPr>
            <p:txBody>
              <a:bodyPr wrap="square" rtlCol="0">
                <a:spAutoFit/>
              </a:bodyPr>
              <a:lstStyle/>
              <a:p>
                <a:pPr algn="l"/>
                <a14:m>
                  <m:oMath xmlns:m="http://schemas.openxmlformats.org/officeDocument/2006/math">
                    <m:sSub>
                      <m:sSubPr>
                        <m:ctrlPr>
                          <a:rPr kumimoji="1" lang="en-US" altLang="zh-CN" sz="2000" i="1" smtClean="0">
                            <a:solidFill>
                              <a:schemeClr val="tx2"/>
                            </a:solidFill>
                            <a:latin typeface="Cambria Math" panose="02040503050406030204" pitchFamily="18" charset="0"/>
                          </a:rPr>
                        </m:ctrlPr>
                      </m:sSubPr>
                      <m:e>
                        <m:r>
                          <a:rPr kumimoji="1" lang="en-US" altLang="zh-CN" sz="2000" i="1">
                            <a:solidFill>
                              <a:schemeClr val="tx2"/>
                            </a:solidFill>
                            <a:latin typeface="Cambria Math" panose="02040503050406030204" pitchFamily="18" charset="0"/>
                          </a:rPr>
                          <m:t>𝑝</m:t>
                        </m:r>
                      </m:e>
                      <m:sub>
                        <m:r>
                          <a:rPr kumimoji="1" lang="en-US" altLang="zh-CN" sz="2000" i="1">
                            <a:solidFill>
                              <a:schemeClr val="tx2"/>
                            </a:solidFill>
                            <a:latin typeface="Cambria Math" panose="02040503050406030204" pitchFamily="18" charset="0"/>
                          </a:rPr>
                          <m:t>𝑖</m:t>
                        </m:r>
                      </m:sub>
                    </m:sSub>
                  </m:oMath>
                </a14:m>
                <a:r>
                  <a:rPr kumimoji="1" lang="zh-CN" altLang="en-US" sz="2000" dirty="0">
                    <a:solidFill>
                      <a:schemeClr val="tx2"/>
                    </a:solidFill>
                  </a:rPr>
                  <a:t> </a:t>
                </a:r>
                <a:r>
                  <a:rPr kumimoji="1" lang="en-US" altLang="zh-CN" sz="2000" dirty="0">
                    <a:solidFill>
                      <a:schemeClr val="tx2"/>
                    </a:solidFill>
                  </a:rPr>
                  <a:t>is the eigendirection of </a:t>
                </a:r>
                <a:r>
                  <a:rPr kumimoji="1" lang="en-US" altLang="zh-CN" sz="2000" dirty="0" err="1">
                    <a:solidFill>
                      <a:schemeClr val="tx2"/>
                    </a:solidFill>
                  </a:rPr>
                  <a:t>i-th</a:t>
                </a:r>
                <a:r>
                  <a:rPr kumimoji="1" lang="en-US" altLang="zh-CN" sz="2000" dirty="0">
                    <a:solidFill>
                      <a:schemeClr val="tx2"/>
                    </a:solidFill>
                  </a:rPr>
                  <a:t> eigenvalue</a:t>
                </a:r>
                <a:r>
                  <a:rPr kumimoji="1" lang="zh-CN" altLang="en-US" sz="2000" dirty="0">
                    <a:solidFill>
                      <a:schemeClr val="tx2"/>
                    </a:solidFill>
                  </a:rPr>
                  <a:t> </a:t>
                </a:r>
                <a14:m>
                  <m:oMath xmlns:m="http://schemas.openxmlformats.org/officeDocument/2006/math">
                    <m:sSubSup>
                      <m:sSubSupPr>
                        <m:ctrlPr>
                          <a:rPr kumimoji="1" lang="en-US" altLang="zh-CN" sz="2000" b="0" i="1" smtClean="0">
                            <a:solidFill>
                              <a:schemeClr val="tx2"/>
                            </a:solidFill>
                            <a:latin typeface="Cambria Math" panose="02040503050406030204" pitchFamily="18" charset="0"/>
                          </a:rPr>
                        </m:ctrlPr>
                      </m:sSubSupPr>
                      <m:e>
                        <m:r>
                          <a:rPr kumimoji="1" lang="en-US" altLang="zh-CN" sz="2000" b="0" i="1" smtClean="0">
                            <a:solidFill>
                              <a:schemeClr val="tx2"/>
                            </a:solidFill>
                            <a:latin typeface="Cambria Math" panose="02040503050406030204" pitchFamily="18" charset="0"/>
                          </a:rPr>
                          <m:t>𝜎</m:t>
                        </m:r>
                      </m:e>
                      <m:sub>
                        <m:r>
                          <a:rPr kumimoji="1" lang="en-US" altLang="zh-CN" sz="2000" b="0" i="1" smtClean="0">
                            <a:solidFill>
                              <a:schemeClr val="tx2"/>
                            </a:solidFill>
                            <a:latin typeface="Cambria Math" panose="02040503050406030204" pitchFamily="18" charset="0"/>
                          </a:rPr>
                          <m:t>𝑖</m:t>
                        </m:r>
                      </m:sub>
                      <m:sup>
                        <m:r>
                          <a:rPr kumimoji="1" lang="en-US" altLang="zh-CN" sz="2000" b="0" i="1" smtClean="0">
                            <a:solidFill>
                              <a:schemeClr val="tx2"/>
                            </a:solidFill>
                            <a:latin typeface="Cambria Math" panose="02040503050406030204" pitchFamily="18" charset="0"/>
                          </a:rPr>
                          <m:t>2</m:t>
                        </m:r>
                      </m:sup>
                    </m:sSubSup>
                    <m:r>
                      <a:rPr kumimoji="1" lang="en-US" altLang="zh-CN" sz="2000" b="0" i="1" smtClean="0">
                        <a:solidFill>
                          <a:schemeClr val="tx2"/>
                        </a:solidFill>
                        <a:latin typeface="Cambria Math" panose="02040503050406030204" pitchFamily="18" charset="0"/>
                      </a:rPr>
                      <m:t> </m:t>
                    </m:r>
                  </m:oMath>
                </a14:m>
                <a:r>
                  <a:rPr kumimoji="1" lang="en-US" altLang="zh-CN" sz="2000" dirty="0">
                    <a:solidFill>
                      <a:schemeClr val="tx2"/>
                    </a:solidFill>
                  </a:rPr>
                  <a:t>of the SGD noise</a:t>
                </a:r>
                <a:r>
                  <a:rPr kumimoji="1" lang="zh-CN" altLang="en-US" sz="2000" dirty="0">
                    <a:solidFill>
                      <a:schemeClr val="tx2"/>
                    </a:solidFill>
                  </a:rPr>
                  <a:t> </a:t>
                </a:r>
                <a:r>
                  <a:rPr kumimoji="1" lang="en-US" altLang="zh-CN" sz="2000" dirty="0">
                    <a:solidFill>
                      <a:schemeClr val="tx2"/>
                    </a:solidFill>
                  </a:rPr>
                  <a:t>matrix </a:t>
                </a:r>
                <a14:m>
                  <m:oMath xmlns:m="http://schemas.openxmlformats.org/officeDocument/2006/math">
                    <m:sSubSup>
                      <m:sSubSupPr>
                        <m:ctrlPr>
                          <a:rPr kumimoji="1" lang="en-US" altLang="zh-CN" sz="2000" b="0" i="1" smtClean="0">
                            <a:solidFill>
                              <a:schemeClr val="tx2"/>
                            </a:solidFill>
                            <a:latin typeface="Cambria Math" panose="02040503050406030204" pitchFamily="18" charset="0"/>
                          </a:rPr>
                        </m:ctrlPr>
                      </m:sSubSupPr>
                      <m:e>
                        <m:r>
                          <m:rPr>
                            <m:sty m:val="p"/>
                          </m:rPr>
                          <a:rPr kumimoji="1" lang="en-US" altLang="zh-CN" sz="2000" b="0" i="0" smtClean="0">
                            <a:solidFill>
                              <a:schemeClr val="tx2"/>
                            </a:solidFill>
                            <a:latin typeface="Cambria Math" panose="02040503050406030204" pitchFamily="18" charset="0"/>
                          </a:rPr>
                          <m:t>Σ</m:t>
                        </m:r>
                      </m:e>
                      <m:sub>
                        <m:r>
                          <a:rPr kumimoji="1" lang="en-US" altLang="zh-CN" sz="2000" b="0" i="1" smtClean="0">
                            <a:solidFill>
                              <a:schemeClr val="tx2"/>
                            </a:solidFill>
                            <a:latin typeface="Cambria Math" panose="02040503050406030204" pitchFamily="18" charset="0"/>
                          </a:rPr>
                          <m:t>𝑠𝑔𝑑</m:t>
                        </m:r>
                      </m:sub>
                      <m:sup>
                        <m:r>
                          <a:rPr kumimoji="1" lang="en-US" altLang="zh-CN" sz="2000" b="0" i="1" smtClean="0">
                            <a:solidFill>
                              <a:schemeClr val="tx2"/>
                            </a:solidFill>
                            <a:latin typeface="Cambria Math" panose="02040503050406030204" pitchFamily="18" charset="0"/>
                          </a:rPr>
                          <m:t>𝑡</m:t>
                        </m:r>
                      </m:sup>
                    </m:sSubSup>
                  </m:oMath>
                </a14:m>
                <a:r>
                  <a:rPr kumimoji="1" lang="en-US" altLang="zh-CN" sz="2000" dirty="0">
                    <a:solidFill>
                      <a:schemeClr val="tx2"/>
                    </a:solidFill>
                  </a:rPr>
                  <a:t>  </a:t>
                </a:r>
                <a:endParaRPr kumimoji="1" lang="zh-CN" altLang="en-US" sz="2000" dirty="0"/>
              </a:p>
            </p:txBody>
          </p:sp>
        </mc:Choice>
        <mc:Fallback xmlns="">
          <p:sp>
            <p:nvSpPr>
              <p:cNvPr id="18" name="文本框 17">
                <a:extLst>
                  <a:ext uri="{FF2B5EF4-FFF2-40B4-BE49-F238E27FC236}">
                    <a16:creationId xmlns:a16="http://schemas.microsoft.com/office/drawing/2014/main" id="{EA386262-D2CB-8D4A-C104-EED34FAC369C}"/>
                  </a:ext>
                </a:extLst>
              </p:cNvPr>
              <p:cNvSpPr txBox="1">
                <a:spLocks noRot="1" noChangeAspect="1" noMove="1" noResize="1" noEditPoints="1" noAdjustHandles="1" noChangeArrowheads="1" noChangeShapeType="1" noTextEdit="1"/>
              </p:cNvSpPr>
              <p:nvPr/>
            </p:nvSpPr>
            <p:spPr>
              <a:xfrm>
                <a:off x="6956854" y="4178983"/>
                <a:ext cx="4165600" cy="1077539"/>
              </a:xfrm>
              <a:prstGeom prst="rect">
                <a:avLst/>
              </a:prstGeom>
              <a:blipFill>
                <a:blip r:embed="rId6"/>
                <a:stretch>
                  <a:fillRect l="-1515" t="-3529" b="-70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9862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altLang="zh-CN"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rPr>
              <a:t>Linear regression</a:t>
            </a:r>
            <a:endParaRPr kumimoji="0" lang="zh-CN" altLang="en-US"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custDataLst>
              <p:tags r:id="rId2"/>
            </p:custDataLst>
          </p:nvPr>
        </p:nvPicPr>
        <p:blipFill>
          <a:blip r:embed="rId11">
            <a:clrChange>
              <a:clrFrom>
                <a:srgbClr val="FFFFFF">
                  <a:alpha val="100000"/>
                </a:srgbClr>
              </a:clrFrom>
              <a:clrTo>
                <a:srgbClr val="FFFFFF">
                  <a:alpha val="100000"/>
                  <a:alpha val="0"/>
                </a:srgbClr>
              </a:clrTo>
            </a:clrChange>
          </a:blip>
          <a:stretch>
            <a:fillRect/>
          </a:stretch>
        </p:blipFill>
        <p:spPr>
          <a:xfrm>
            <a:off x="4252594" y="1573971"/>
            <a:ext cx="4197765" cy="432497"/>
          </a:xfrm>
          <a:prstGeom prst="rect">
            <a:avLst/>
          </a:prstGeom>
        </p:spPr>
      </p:pic>
      <p:sp>
        <p:nvSpPr>
          <p:cNvPr id="13" name="文本框 12"/>
          <p:cNvSpPr txBox="1"/>
          <p:nvPr>
            <p:custDataLst>
              <p:tags r:id="rId3"/>
            </p:custDataLst>
          </p:nvPr>
        </p:nvSpPr>
        <p:spPr>
          <a:xfrm>
            <a:off x="1392463" y="2897864"/>
            <a:ext cx="1632711"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Arial"/>
                <a:ea typeface="微软雅黑"/>
                <a:cs typeface="+mn-cs"/>
              </a:rPr>
              <a:t>Loss/Risk:</a:t>
            </a:r>
            <a:endParaRPr kumimoji="0" lang="zh-CN" altLang="en-US" sz="2000" b="0" i="0" u="none" strike="noStrike" kern="1200" cap="none" spc="0" normalizeH="0" baseline="0" noProof="0" dirty="0">
              <a:ln>
                <a:noFill/>
              </a:ln>
              <a:solidFill>
                <a:srgbClr val="1B1C21"/>
              </a:solidFill>
              <a:effectLst/>
              <a:uLnTx/>
              <a:uFillTx/>
              <a:latin typeface="Arial"/>
              <a:ea typeface="微软雅黑"/>
              <a:cs typeface="+mn-cs"/>
            </a:endParaRPr>
          </a:p>
        </p:txBody>
      </p:sp>
      <p:pic>
        <p:nvPicPr>
          <p:cNvPr id="15" name="图片 14"/>
          <p:cNvPicPr>
            <a:picLocks noChangeAspect="1"/>
          </p:cNvPicPr>
          <p:nvPr>
            <p:custDataLst>
              <p:tags r:id="rId4"/>
            </p:custDataLst>
          </p:nvPr>
        </p:nvPicPr>
        <p:blipFill>
          <a:blip r:embed="rId12">
            <a:clrChange>
              <a:clrFrom>
                <a:srgbClr val="FFFFFF">
                  <a:alpha val="100000"/>
                </a:srgbClr>
              </a:clrFrom>
              <a:clrTo>
                <a:srgbClr val="FFFFFF">
                  <a:alpha val="100000"/>
                  <a:alpha val="0"/>
                </a:srgbClr>
              </a:clrTo>
            </a:clrChange>
          </a:blip>
          <a:stretch>
            <a:fillRect/>
          </a:stretch>
        </p:blipFill>
        <p:spPr>
          <a:xfrm>
            <a:off x="4444717" y="3087075"/>
            <a:ext cx="2620010" cy="795020"/>
          </a:xfrm>
          <a:prstGeom prst="rect">
            <a:avLst/>
          </a:prstGeom>
        </p:spPr>
      </p:pic>
      <p:sp>
        <p:nvSpPr>
          <p:cNvPr id="19" name="文本框 18"/>
          <p:cNvSpPr txBox="1"/>
          <p:nvPr>
            <p:custDataLst>
              <p:tags r:id="rId5"/>
            </p:custDataLst>
          </p:nvPr>
        </p:nvSpPr>
        <p:spPr>
          <a:xfrm>
            <a:off x="1288158" y="5025337"/>
            <a:ext cx="10612755" cy="36830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800" b="0" i="0" u="none" strike="noStrike" kern="1200" cap="none" spc="0" normalizeH="0" baseline="0" noProof="0" dirty="0">
                <a:ln>
                  <a:noFill/>
                </a:ln>
                <a:solidFill>
                  <a:srgbClr val="000000"/>
                </a:solidFill>
                <a:effectLst/>
                <a:uLnTx/>
                <a:uFillTx/>
                <a:latin typeface="LMRoman10-Regular-Identity-H"/>
                <a:ea typeface="微软雅黑"/>
                <a:cs typeface="+mn-cs"/>
              </a:rPr>
              <a:t>Generalization error: loss on test data set (not for training)</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21" name="图片 20"/>
          <p:cNvPicPr>
            <a:picLocks noChangeAspect="1"/>
          </p:cNvPicPr>
          <p:nvPr>
            <p:custDataLst>
              <p:tags r:id="rId6"/>
            </p:custDataLst>
          </p:nvPr>
        </p:nvPicPr>
        <p:blipFill>
          <a:blip r:embed="rId13">
            <a:clrChange>
              <a:clrFrom>
                <a:srgbClr val="FFFFFF">
                  <a:alpha val="100000"/>
                </a:srgbClr>
              </a:clrFrom>
              <a:clrTo>
                <a:srgbClr val="FFFFFF">
                  <a:alpha val="100000"/>
                  <a:alpha val="0"/>
                </a:srgbClr>
              </a:clrTo>
            </a:clrChange>
          </a:blip>
          <a:stretch>
            <a:fillRect/>
          </a:stretch>
        </p:blipFill>
        <p:spPr>
          <a:xfrm>
            <a:off x="4193540" y="5491480"/>
            <a:ext cx="4516120" cy="820420"/>
          </a:xfrm>
          <a:prstGeom prst="rect">
            <a:avLst/>
          </a:prstGeom>
        </p:spPr>
      </p:pic>
      <p:sp>
        <p:nvSpPr>
          <p:cNvPr id="6" name="文本框 5"/>
          <p:cNvSpPr txBox="1"/>
          <p:nvPr>
            <p:custDataLst>
              <p:tags r:id="rId7"/>
            </p:custDataLst>
          </p:nvPr>
        </p:nvSpPr>
        <p:spPr>
          <a:xfrm>
            <a:off x="1392463" y="1559442"/>
            <a:ext cx="1926769"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FandolSong-Regular-Identity-H"/>
                <a:ea typeface="微软雅黑"/>
                <a:cs typeface="+mn-cs"/>
              </a:rPr>
              <a:t>Data set:</a:t>
            </a:r>
            <a:endParaRPr kumimoji="0" lang="zh-CN" altLang="en-US" sz="2000" b="0" i="0" u="none" strike="noStrike" kern="1200" cap="none" spc="0" normalizeH="0" baseline="0" noProof="0" dirty="0">
              <a:ln>
                <a:noFill/>
              </a:ln>
              <a:solidFill>
                <a:srgbClr val="1B1C21"/>
              </a:solidFill>
              <a:effectLst/>
              <a:uLnTx/>
              <a:uFillTx/>
              <a:latin typeface="FandolSong-Regular-Identity-H"/>
              <a:ea typeface="微软雅黑"/>
              <a:cs typeface="+mn-cs"/>
            </a:endParaRPr>
          </a:p>
        </p:txBody>
      </p:sp>
      <p:sp>
        <p:nvSpPr>
          <p:cNvPr id="7" name="文本框 6"/>
          <p:cNvSpPr txBox="1"/>
          <p:nvPr>
            <p:custDataLst>
              <p:tags r:id="rId8"/>
            </p:custDataLst>
          </p:nvPr>
        </p:nvSpPr>
        <p:spPr>
          <a:xfrm>
            <a:off x="1288158" y="3979938"/>
            <a:ext cx="6097248"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Arial"/>
                <a:ea typeface="微软雅黑"/>
                <a:cs typeface="+mn-cs"/>
              </a:rPr>
              <a:t>E</a:t>
            </a:r>
            <a:r>
              <a:rPr lang="en-US" altLang="zh-CN" sz="2000" dirty="0" err="1">
                <a:solidFill>
                  <a:srgbClr val="1B1C21"/>
                </a:solidFill>
                <a:latin typeface="Arial"/>
                <a:ea typeface="微软雅黑"/>
              </a:rPr>
              <a:t>mpirical</a:t>
            </a:r>
            <a:r>
              <a:rPr lang="en-US" altLang="zh-CN" sz="2000" dirty="0">
                <a:solidFill>
                  <a:srgbClr val="1B1C21"/>
                </a:solidFill>
                <a:latin typeface="Arial"/>
                <a:ea typeface="微软雅黑"/>
              </a:rPr>
              <a:t> risk minimization:</a:t>
            </a:r>
            <a:endParaRPr kumimoji="0" lang="zh-CN" altLang="en-US" sz="2000" b="0" i="0" u="none" strike="noStrike" kern="1200" cap="none" spc="0" normalizeH="0" baseline="0" noProof="0" dirty="0">
              <a:ln>
                <a:noFill/>
              </a:ln>
              <a:solidFill>
                <a:srgbClr val="1B1C21"/>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A713F17-04EC-E818-031A-A09282DD7E8A}"/>
                  </a:ext>
                </a:extLst>
              </p:cNvPr>
              <p:cNvSpPr txBox="1"/>
              <p:nvPr/>
            </p:nvSpPr>
            <p:spPr>
              <a:xfrm>
                <a:off x="5048983" y="2264741"/>
                <a:ext cx="18449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𝒉</m:t>
                          </m:r>
                        </m:e>
                        <m: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𝒘</m:t>
                      </m:r>
                      <m:sSub>
                        <m:sSubPr>
                          <m:ctrlP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oMath>
                  </m:oMathPara>
                </a14:m>
                <a:endParaRPr kumimoji="0" lang="zh-CN" altLang="en-US" sz="2400" b="1"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3" name="文本框 2">
                <a:extLst>
                  <a:ext uri="{FF2B5EF4-FFF2-40B4-BE49-F238E27FC236}">
                    <a16:creationId xmlns:a16="http://schemas.microsoft.com/office/drawing/2014/main" id="{7A713F17-04EC-E818-031A-A09282DD7E8A}"/>
                  </a:ext>
                </a:extLst>
              </p:cNvPr>
              <p:cNvSpPr txBox="1">
                <a:spLocks noRot="1" noChangeAspect="1" noMove="1" noResize="1" noEditPoints="1" noAdjustHandles="1" noChangeArrowheads="1" noChangeShapeType="1" noTextEdit="1"/>
              </p:cNvSpPr>
              <p:nvPr/>
            </p:nvSpPr>
            <p:spPr>
              <a:xfrm>
                <a:off x="5048983" y="2264741"/>
                <a:ext cx="1844929" cy="369332"/>
              </a:xfrm>
              <a:prstGeom prst="rect">
                <a:avLst/>
              </a:prstGeom>
              <a:blipFill>
                <a:blip r:embed="rId14"/>
                <a:stretch>
                  <a:fillRect l="-3300" r="-33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D798B5B-FA72-7811-B7EC-D34D3FC1F2A8}"/>
                  </a:ext>
                </a:extLst>
              </p:cNvPr>
              <p:cNvSpPr txBox="1"/>
              <p:nvPr/>
            </p:nvSpPr>
            <p:spPr>
              <a:xfrm>
                <a:off x="5708406" y="4406823"/>
                <a:ext cx="944489" cy="50905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limLow>
                            <m:limLow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limLowPr>
                            <m:e>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min</m:t>
                              </m:r>
                            </m:e>
                            <m:lim>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𝑤</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lim>
                          </m:limLow>
                        </m:fName>
                        <m:e>
                          <m:sSub>
                            <m:sSub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e>
                            <m:sub>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m:t>
                              </m:r>
                            </m:sub>
                          </m:sSub>
                        </m:e>
                      </m:func>
                    </m:oMath>
                  </m:oMathPara>
                </a14:m>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9" name="文本框 8">
                <a:extLst>
                  <a:ext uri="{FF2B5EF4-FFF2-40B4-BE49-F238E27FC236}">
                    <a16:creationId xmlns:a16="http://schemas.microsoft.com/office/drawing/2014/main" id="{4D798B5B-FA72-7811-B7EC-D34D3FC1F2A8}"/>
                  </a:ext>
                </a:extLst>
              </p:cNvPr>
              <p:cNvSpPr txBox="1">
                <a:spLocks noRot="1" noChangeAspect="1" noMove="1" noResize="1" noEditPoints="1" noAdjustHandles="1" noChangeArrowheads="1" noChangeShapeType="1" noTextEdit="1"/>
              </p:cNvSpPr>
              <p:nvPr/>
            </p:nvSpPr>
            <p:spPr>
              <a:xfrm>
                <a:off x="5708406" y="4406823"/>
                <a:ext cx="944489" cy="509050"/>
              </a:xfrm>
              <a:prstGeom prst="rect">
                <a:avLst/>
              </a:prstGeom>
              <a:blipFill>
                <a:blip r:embed="rId15"/>
                <a:stretch>
                  <a:fillRect l="-5806" r="-1935" b="-9639"/>
                </a:stretch>
              </a:blipFill>
            </p:spPr>
            <p:txBody>
              <a:bodyPr/>
              <a:lstStyle/>
              <a:p>
                <a:r>
                  <a:rPr lang="zh-CN" altLang="en-US">
                    <a:noFill/>
                  </a:rPr>
                  <a:t> </a:t>
                </a:r>
              </a:p>
            </p:txBody>
          </p:sp>
        </mc:Fallback>
      </mc:AlternateContent>
      <p:pic>
        <p:nvPicPr>
          <p:cNvPr id="1026" name="Picture 2">
            <a:extLst>
              <a:ext uri="{FF2B5EF4-FFF2-40B4-BE49-F238E27FC236}">
                <a16:creationId xmlns:a16="http://schemas.microsoft.com/office/drawing/2014/main" id="{1C8F549A-E11F-4485-EE98-21418D34B6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17916" y="2071375"/>
            <a:ext cx="3543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33E5047-136E-E320-30FA-7A8AB6BBEA8A}"/>
              </a:ext>
            </a:extLst>
          </p:cNvPr>
          <p:cNvSpPr txBox="1"/>
          <p:nvPr>
            <p:custDataLst>
              <p:tags r:id="rId9"/>
            </p:custDataLst>
          </p:nvPr>
        </p:nvSpPr>
        <p:spPr>
          <a:xfrm>
            <a:off x="1392463" y="2296524"/>
            <a:ext cx="1926769"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FandolSong-Regular-Identity-H"/>
                <a:ea typeface="微软雅黑"/>
                <a:cs typeface="+mn-cs"/>
              </a:rPr>
              <a:t>Model:</a:t>
            </a:r>
            <a:endParaRPr kumimoji="0" lang="zh-CN" altLang="en-US" sz="2000" b="0" i="0" u="none" strike="noStrike" kern="1200" cap="none" spc="0" normalizeH="0" baseline="0" noProof="0" dirty="0">
              <a:ln>
                <a:noFill/>
              </a:ln>
              <a:solidFill>
                <a:srgbClr val="1B1C21"/>
              </a:solidFill>
              <a:effectLst/>
              <a:uLnTx/>
              <a:uFillTx/>
              <a:latin typeface="FandolSong-Regular-Identity-H"/>
              <a:ea typeface="微软雅黑"/>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CC74880-902A-A2EF-2727-63D776C61E1B}"/>
              </a:ext>
            </a:extLst>
          </p:cNvPr>
          <p:cNvSpPr>
            <a:spLocks noGrp="1"/>
          </p:cNvSpPr>
          <p:nvPr>
            <p:ph type="title"/>
          </p:nvPr>
        </p:nvSpPr>
        <p:spPr/>
        <p:txBody>
          <a:bodyPr/>
          <a:lstStyle/>
          <a:p>
            <a:r>
              <a:rPr kumimoji="1" lang="en-US" altLang="zh-CN" dirty="0"/>
              <a:t>Relationship between the SGD noise and the flatness</a:t>
            </a:r>
            <a:endParaRPr kumimoji="1" lang="zh-CN" altLang="en-US" dirty="0"/>
          </a:p>
        </p:txBody>
      </p:sp>
      <p:pic>
        <p:nvPicPr>
          <p:cNvPr id="5" name="内容占位符 4">
            <a:extLst>
              <a:ext uri="{FF2B5EF4-FFF2-40B4-BE49-F238E27FC236}">
                <a16:creationId xmlns:a16="http://schemas.microsoft.com/office/drawing/2014/main" id="{A8B959EA-CBE2-26DB-0F7C-EDA2F3291D5C}"/>
              </a:ext>
            </a:extLst>
          </p:cNvPr>
          <p:cNvPicPr>
            <a:picLocks noGrp="1" noChangeAspect="1"/>
          </p:cNvPicPr>
          <p:nvPr>
            <p:ph idx="1"/>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98341" y="761979"/>
            <a:ext cx="5556422" cy="4986533"/>
          </a:xfrm>
          <a:prstGeom prst="rect">
            <a:avLst/>
          </a:prstGeom>
        </p:spPr>
      </p:pic>
      <p:sp>
        <p:nvSpPr>
          <p:cNvPr id="6" name="文本框 5">
            <a:extLst>
              <a:ext uri="{FF2B5EF4-FFF2-40B4-BE49-F238E27FC236}">
                <a16:creationId xmlns:a16="http://schemas.microsoft.com/office/drawing/2014/main" id="{EC636979-EA44-2341-5E19-4A7F374E9ADA}"/>
              </a:ext>
            </a:extLst>
          </p:cNvPr>
          <p:cNvSpPr txBox="1"/>
          <p:nvPr/>
        </p:nvSpPr>
        <p:spPr>
          <a:xfrm>
            <a:off x="73835" y="5618258"/>
            <a:ext cx="7829005" cy="738664"/>
          </a:xfrm>
          <a:prstGeom prst="rect">
            <a:avLst/>
          </a:prstGeom>
          <a:noFill/>
        </p:spPr>
        <p:txBody>
          <a:bodyPr wrap="square" rtlCol="0">
            <a:spAutoFit/>
          </a:bodyPr>
          <a:lstStyle/>
          <a:p>
            <a:r>
              <a:rPr lang="en" altLang="zh-CN" sz="1400" dirty="0">
                <a:solidFill>
                  <a:schemeClr val="tx2"/>
                </a:solidFill>
              </a:rPr>
              <a:t>Feng, Yu, and </a:t>
            </a:r>
            <a:r>
              <a:rPr lang="en" altLang="zh-CN" sz="1400" dirty="0" err="1">
                <a:solidFill>
                  <a:schemeClr val="tx2"/>
                </a:solidFill>
              </a:rPr>
              <a:t>Yuhai</a:t>
            </a:r>
            <a:r>
              <a:rPr lang="en" altLang="zh-CN" sz="1400" dirty="0">
                <a:solidFill>
                  <a:schemeClr val="tx2"/>
                </a:solidFill>
              </a:rPr>
              <a:t> Tu. "The inverse variance–flatness relation in stochastic gradient descent is critical for finding flat minima." </a:t>
            </a:r>
            <a:r>
              <a:rPr lang="en" altLang="zh-CN" sz="1400" i="1" dirty="0">
                <a:solidFill>
                  <a:schemeClr val="tx2"/>
                </a:solidFill>
              </a:rPr>
              <a:t>Proceedings of the National Academy of Sciences</a:t>
            </a:r>
            <a:r>
              <a:rPr lang="en" altLang="zh-CN" sz="1400" dirty="0">
                <a:solidFill>
                  <a:schemeClr val="tx2"/>
                </a:solidFill>
              </a:rPr>
              <a:t> 118.9 (2021): e2015617118.</a:t>
            </a:r>
            <a:endParaRPr kumimoji="1" lang="zh-CN" altLang="en-US" sz="2000" dirty="0">
              <a:solidFill>
                <a:schemeClr val="tx2"/>
              </a:solidFill>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31EE3DC-59BB-968F-7C67-E0F327DDCBF1}"/>
                  </a:ext>
                </a:extLst>
              </p14:cNvPr>
              <p14:cNvContentPartPr/>
              <p14:nvPr/>
            </p14:nvContentPartPr>
            <p14:xfrm>
              <a:off x="381242" y="2407237"/>
              <a:ext cx="6029640" cy="2477880"/>
            </p14:xfrm>
          </p:contentPart>
        </mc:Choice>
        <mc:Fallback xmlns="">
          <p:pic>
            <p:nvPicPr>
              <p:cNvPr id="2" name="墨迹 1">
                <a:extLst>
                  <a:ext uri="{FF2B5EF4-FFF2-40B4-BE49-F238E27FC236}">
                    <a16:creationId xmlns:a16="http://schemas.microsoft.com/office/drawing/2014/main" id="{731EE3DC-59BB-968F-7C67-E0F327DDCBF1}"/>
                  </a:ext>
                </a:extLst>
              </p:cNvPr>
              <p:cNvPicPr/>
              <p:nvPr/>
            </p:nvPicPr>
            <p:blipFill>
              <a:blip r:embed="rId4"/>
              <a:stretch>
                <a:fillRect/>
              </a:stretch>
            </p:blipFill>
            <p:spPr>
              <a:xfrm>
                <a:off x="371882" y="2397877"/>
                <a:ext cx="6048360" cy="2496600"/>
              </a:xfrm>
              <a:prstGeom prst="rect">
                <a:avLst/>
              </a:prstGeom>
            </p:spPr>
          </p:pic>
        </mc:Fallback>
      </mc:AlternateContent>
    </p:spTree>
    <p:extLst>
      <p:ext uri="{BB962C8B-B14F-4D97-AF65-F5344CB8AC3E}">
        <p14:creationId xmlns:p14="http://schemas.microsoft.com/office/powerpoint/2010/main" val="306133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7AE933A-14CF-6AE1-EED6-0FF570C9B752}"/>
              </a:ext>
            </a:extLst>
          </p:cNvPr>
          <p:cNvSpPr txBox="1">
            <a:spLocks/>
          </p:cNvSpPr>
          <p:nvPr/>
        </p:nvSpPr>
        <p:spPr>
          <a:xfrm>
            <a:off x="1" y="2808288"/>
            <a:ext cx="1219200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dirty="0">
                <a:solidFill>
                  <a:srgbClr val="B61516"/>
                </a:solidFill>
              </a:rPr>
              <a:t>Lottery ticket</a:t>
            </a:r>
          </a:p>
        </p:txBody>
      </p:sp>
    </p:spTree>
    <p:extLst>
      <p:ext uri="{BB962C8B-B14F-4D97-AF65-F5344CB8AC3E}">
        <p14:creationId xmlns:p14="http://schemas.microsoft.com/office/powerpoint/2010/main" val="3536540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F816-DCF7-165F-5B52-07CFDB97D4F0}"/>
              </a:ext>
            </a:extLst>
          </p:cNvPr>
          <p:cNvSpPr>
            <a:spLocks noGrp="1"/>
          </p:cNvSpPr>
          <p:nvPr>
            <p:ph type="title"/>
          </p:nvPr>
        </p:nvSpPr>
        <p:spPr/>
        <p:txBody>
          <a:bodyPr/>
          <a:lstStyle/>
          <a:p>
            <a:r>
              <a:rPr kumimoji="1" lang="en-US" altLang="zh-CN" dirty="0"/>
              <a:t>Lottery ticket</a:t>
            </a:r>
            <a:endParaRPr kumimoji="1" lang="zh-CN" altLang="en-US" dirty="0"/>
          </a:p>
        </p:txBody>
      </p:sp>
      <p:pic>
        <p:nvPicPr>
          <p:cNvPr id="3" name="Picture 2">
            <a:extLst>
              <a:ext uri="{FF2B5EF4-FFF2-40B4-BE49-F238E27FC236}">
                <a16:creationId xmlns:a16="http://schemas.microsoft.com/office/drawing/2014/main" id="{B0021FF2-8B29-80B2-645F-B15894F6224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699408"/>
            <a:ext cx="12192000" cy="334486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0DEA2D0-5B7D-633F-476D-9A9DB72BB047}"/>
              </a:ext>
            </a:extLst>
          </p:cNvPr>
          <p:cNvSpPr txBox="1"/>
          <p:nvPr/>
        </p:nvSpPr>
        <p:spPr>
          <a:xfrm>
            <a:off x="136465" y="5827811"/>
            <a:ext cx="7829005" cy="307777"/>
          </a:xfrm>
          <a:prstGeom prst="rect">
            <a:avLst/>
          </a:prstGeom>
          <a:noFill/>
        </p:spPr>
        <p:txBody>
          <a:bodyPr wrap="square" rtlCol="0">
            <a:spAutoFit/>
          </a:bodyPr>
          <a:lstStyle/>
          <a:p>
            <a:r>
              <a:rPr lang="en" altLang="zh-CN" sz="1400" dirty="0">
                <a:solidFill>
                  <a:schemeClr val="tx2"/>
                </a:solidFill>
              </a:rPr>
              <a:t>https://</a:t>
            </a:r>
            <a:r>
              <a:rPr lang="en" altLang="zh-CN" sz="1400" dirty="0" err="1">
                <a:solidFill>
                  <a:schemeClr val="tx2"/>
                </a:solidFill>
              </a:rPr>
              <a:t>towardsdatascience.com</a:t>
            </a:r>
            <a:r>
              <a:rPr lang="en" altLang="zh-CN" sz="1400" dirty="0">
                <a:solidFill>
                  <a:schemeClr val="tx2"/>
                </a:solidFill>
              </a:rPr>
              <a:t>/saga-of-the-lottery-ticket-hypothesis-af30091f5cb</a:t>
            </a:r>
            <a:endParaRPr kumimoji="1" lang="zh-CN" altLang="en-US" sz="2000" dirty="0">
              <a:solidFill>
                <a:schemeClr val="tx2"/>
              </a:solidFill>
            </a:endParaRPr>
          </a:p>
        </p:txBody>
      </p:sp>
    </p:spTree>
    <p:extLst>
      <p:ext uri="{BB962C8B-B14F-4D97-AF65-F5344CB8AC3E}">
        <p14:creationId xmlns:p14="http://schemas.microsoft.com/office/powerpoint/2010/main" val="285765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54BBE6-9D08-C04B-4516-0C54598E84A4}"/>
              </a:ext>
            </a:extLst>
          </p:cNvPr>
          <p:cNvSpPr>
            <a:spLocks noGrp="1"/>
          </p:cNvSpPr>
          <p:nvPr>
            <p:ph type="title"/>
          </p:nvPr>
        </p:nvSpPr>
        <p:spPr/>
        <p:txBody>
          <a:bodyPr/>
          <a:lstStyle/>
          <a:p>
            <a:r>
              <a:rPr kumimoji="1" lang="en-US" altLang="zh-CN" dirty="0"/>
              <a:t>Lottery ticket</a:t>
            </a:r>
            <a:endParaRPr kumimoji="1" lang="zh-CN" altLang="en-US" dirty="0"/>
          </a:p>
        </p:txBody>
      </p:sp>
      <p:pic>
        <p:nvPicPr>
          <p:cNvPr id="5" name="图片 4">
            <a:extLst>
              <a:ext uri="{FF2B5EF4-FFF2-40B4-BE49-F238E27FC236}">
                <a16:creationId xmlns:a16="http://schemas.microsoft.com/office/drawing/2014/main" id="{9B9B9A1C-88DB-C8EE-A4CC-DB7CC632A08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77129" y="1202133"/>
            <a:ext cx="9437742" cy="4115166"/>
          </a:xfrm>
          <a:prstGeom prst="rect">
            <a:avLst/>
          </a:prstGeom>
        </p:spPr>
      </p:pic>
      <p:sp>
        <p:nvSpPr>
          <p:cNvPr id="6" name="文本框 5">
            <a:extLst>
              <a:ext uri="{FF2B5EF4-FFF2-40B4-BE49-F238E27FC236}">
                <a16:creationId xmlns:a16="http://schemas.microsoft.com/office/drawing/2014/main" id="{3CADA346-E7FE-3FE1-03B1-18273DD95AC1}"/>
              </a:ext>
            </a:extLst>
          </p:cNvPr>
          <p:cNvSpPr txBox="1"/>
          <p:nvPr/>
        </p:nvSpPr>
        <p:spPr>
          <a:xfrm>
            <a:off x="136465" y="5765181"/>
            <a:ext cx="7829005" cy="523220"/>
          </a:xfrm>
          <a:prstGeom prst="rect">
            <a:avLst/>
          </a:prstGeom>
          <a:noFill/>
        </p:spPr>
        <p:txBody>
          <a:bodyPr wrap="square" rtlCol="0">
            <a:spAutoFit/>
          </a:bodyPr>
          <a:lstStyle/>
          <a:p>
            <a:r>
              <a:rPr lang="en" altLang="zh-CN" sz="1400" dirty="0" err="1">
                <a:solidFill>
                  <a:schemeClr val="tx2"/>
                </a:solidFill>
              </a:rPr>
              <a:t>Frankle</a:t>
            </a:r>
            <a:r>
              <a:rPr lang="en" altLang="zh-CN" sz="1400" dirty="0">
                <a:solidFill>
                  <a:schemeClr val="tx2"/>
                </a:solidFill>
              </a:rPr>
              <a:t>, Jonathan, and Michael </a:t>
            </a:r>
            <a:r>
              <a:rPr lang="en" altLang="zh-CN" sz="1400" dirty="0" err="1">
                <a:solidFill>
                  <a:schemeClr val="tx2"/>
                </a:solidFill>
              </a:rPr>
              <a:t>Carbin</a:t>
            </a:r>
            <a:r>
              <a:rPr lang="en" altLang="zh-CN" sz="1400" dirty="0">
                <a:solidFill>
                  <a:schemeClr val="tx2"/>
                </a:solidFill>
              </a:rPr>
              <a:t>. "The Lottery Ticket Hypothesis: Finding Sparse, Trainable Neural Networks." </a:t>
            </a:r>
            <a:r>
              <a:rPr lang="en" altLang="zh-CN" sz="1400" i="1" dirty="0">
                <a:solidFill>
                  <a:schemeClr val="tx2"/>
                </a:solidFill>
              </a:rPr>
              <a:t>International Conference on Learning Representations</a:t>
            </a:r>
            <a:r>
              <a:rPr lang="en" altLang="zh-CN" sz="1400" dirty="0">
                <a:solidFill>
                  <a:schemeClr val="tx2"/>
                </a:solidFill>
              </a:rPr>
              <a:t>.</a:t>
            </a:r>
            <a:endParaRPr kumimoji="1" lang="zh-CN" altLang="en-US" sz="2000" dirty="0">
              <a:solidFill>
                <a:schemeClr val="tx2"/>
              </a:solidFill>
            </a:endParaRPr>
          </a:p>
        </p:txBody>
      </p:sp>
      <p:sp>
        <p:nvSpPr>
          <p:cNvPr id="7" name="文本框 6">
            <a:extLst>
              <a:ext uri="{FF2B5EF4-FFF2-40B4-BE49-F238E27FC236}">
                <a16:creationId xmlns:a16="http://schemas.microsoft.com/office/drawing/2014/main" id="{8BEA5387-F5E6-2ECD-41CA-C06225E8945B}"/>
              </a:ext>
            </a:extLst>
          </p:cNvPr>
          <p:cNvSpPr txBox="1"/>
          <p:nvPr/>
        </p:nvSpPr>
        <p:spPr>
          <a:xfrm>
            <a:off x="507304" y="1009806"/>
            <a:ext cx="1018227" cy="400110"/>
          </a:xfrm>
          <a:prstGeom prst="rect">
            <a:avLst/>
          </a:prstGeom>
          <a:noFill/>
        </p:spPr>
        <p:txBody>
          <a:bodyPr wrap="none" rtlCol="0">
            <a:spAutoFit/>
          </a:bodyPr>
          <a:lstStyle/>
          <a:p>
            <a:pPr algn="l"/>
            <a:r>
              <a:rPr kumimoji="1" lang="en-US" altLang="zh-CN" sz="2000" dirty="0">
                <a:solidFill>
                  <a:schemeClr val="tx2"/>
                </a:solidFill>
              </a:rPr>
              <a:t>MNIST</a:t>
            </a:r>
            <a:endParaRPr kumimoji="1" lang="zh-CN" altLang="en-US" sz="2000" dirty="0">
              <a:solidFill>
                <a:schemeClr val="tx2"/>
              </a:solidFill>
            </a:endParaRPr>
          </a:p>
        </p:txBody>
      </p:sp>
      <p:sp>
        <p:nvSpPr>
          <p:cNvPr id="8" name="文本框 7">
            <a:extLst>
              <a:ext uri="{FF2B5EF4-FFF2-40B4-BE49-F238E27FC236}">
                <a16:creationId xmlns:a16="http://schemas.microsoft.com/office/drawing/2014/main" id="{9E49E4FE-92AB-2B26-CFEB-3D379148C4C1}"/>
              </a:ext>
            </a:extLst>
          </p:cNvPr>
          <p:cNvSpPr txBox="1"/>
          <p:nvPr/>
        </p:nvSpPr>
        <p:spPr>
          <a:xfrm>
            <a:off x="7645786" y="5018789"/>
            <a:ext cx="3169085" cy="738664"/>
          </a:xfrm>
          <a:prstGeom prst="rect">
            <a:avLst/>
          </a:prstGeom>
          <a:noFill/>
        </p:spPr>
        <p:txBody>
          <a:bodyPr wrap="square" rtlCol="0">
            <a:spAutoFit/>
          </a:bodyPr>
          <a:lstStyle/>
          <a:p>
            <a:r>
              <a:rPr kumimoji="1" lang="en" altLang="zh-CN" sz="1400" dirty="0">
                <a:solidFill>
                  <a:schemeClr val="tx2"/>
                </a:solidFill>
              </a:rPr>
              <a:t>Pruning: remove a percentage of the weights with the lowest magnitudes within each layer.</a:t>
            </a:r>
            <a:endParaRPr kumimoji="1" lang="zh-CN" altLang="en-US" sz="1400" dirty="0">
              <a:solidFill>
                <a:schemeClr val="tx2"/>
              </a:solidFill>
            </a:endParaRPr>
          </a:p>
        </p:txBody>
      </p:sp>
    </p:spTree>
    <p:extLst>
      <p:ext uri="{BB962C8B-B14F-4D97-AF65-F5344CB8AC3E}">
        <p14:creationId xmlns:p14="http://schemas.microsoft.com/office/powerpoint/2010/main" val="3465874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7AE933A-14CF-6AE1-EED6-0FF570C9B752}"/>
              </a:ext>
            </a:extLst>
          </p:cNvPr>
          <p:cNvSpPr txBox="1">
            <a:spLocks/>
          </p:cNvSpPr>
          <p:nvPr/>
        </p:nvSpPr>
        <p:spPr>
          <a:xfrm>
            <a:off x="1" y="2808288"/>
            <a:ext cx="1219200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dirty="0">
                <a:solidFill>
                  <a:srgbClr val="B61516"/>
                </a:solidFill>
              </a:rPr>
              <a:t>Double Descent</a:t>
            </a:r>
          </a:p>
        </p:txBody>
      </p:sp>
    </p:spTree>
    <p:extLst>
      <p:ext uri="{BB962C8B-B14F-4D97-AF65-F5344CB8AC3E}">
        <p14:creationId xmlns:p14="http://schemas.microsoft.com/office/powerpoint/2010/main" val="2169341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C5D66-A4D6-FEF4-B331-275BC26AB705}"/>
              </a:ext>
            </a:extLst>
          </p:cNvPr>
          <p:cNvSpPr>
            <a:spLocks noGrp="1"/>
          </p:cNvSpPr>
          <p:nvPr>
            <p:ph type="title"/>
          </p:nvPr>
        </p:nvSpPr>
        <p:spPr/>
        <p:txBody>
          <a:bodyPr/>
          <a:lstStyle/>
          <a:p>
            <a:r>
              <a:rPr lang="en-US" altLang="zh-CN" dirty="0">
                <a:solidFill>
                  <a:srgbClr val="B61516"/>
                </a:solidFill>
              </a:rPr>
              <a:t>Traditional learning theory</a:t>
            </a:r>
            <a:endParaRPr kumimoji="1" lang="zh-CN" altLang="en-US" dirty="0"/>
          </a:p>
        </p:txBody>
      </p:sp>
      <p:pic>
        <p:nvPicPr>
          <p:cNvPr id="7" name="Picture 8" descr="var_bias_sample">
            <a:extLst>
              <a:ext uri="{FF2B5EF4-FFF2-40B4-BE49-F238E27FC236}">
                <a16:creationId xmlns:a16="http://schemas.microsoft.com/office/drawing/2014/main" id="{764B623F-B8D5-E6A6-B131-CED599C64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841" y="990937"/>
            <a:ext cx="7730317" cy="505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118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AB6DB-B2BD-6123-06CD-C6B8F4EAD04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DEEDF0A-79DD-4E4E-9495-542DE7887C36}"/>
              </a:ext>
            </a:extLst>
          </p:cNvPr>
          <p:cNvSpPr>
            <a:spLocks noGrp="1"/>
          </p:cNvSpPr>
          <p:nvPr>
            <p:ph type="title"/>
          </p:nvPr>
        </p:nvSpPr>
        <p:spPr/>
        <p:txBody>
          <a:bodyPr/>
          <a:lstStyle/>
          <a:p>
            <a:r>
              <a:rPr lang="en-US" altLang="zh-CN" dirty="0">
                <a:solidFill>
                  <a:srgbClr val="B61516"/>
                </a:solidFill>
              </a:rPr>
              <a:t>Double Descent</a:t>
            </a:r>
            <a:endParaRPr kumimoji="1" lang="zh-CN" altLang="en-US" dirty="0"/>
          </a:p>
        </p:txBody>
      </p:sp>
      <p:pic>
        <p:nvPicPr>
          <p:cNvPr id="4" name="内容占位符 3">
            <a:extLst>
              <a:ext uri="{FF2B5EF4-FFF2-40B4-BE49-F238E27FC236}">
                <a16:creationId xmlns:a16="http://schemas.microsoft.com/office/drawing/2014/main" id="{1061AEEA-3E9C-CF09-162F-BD8D4E45218C}"/>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94255" y="762000"/>
            <a:ext cx="9603489" cy="5334000"/>
          </a:xfrm>
          <a:prstGeom prst="rect">
            <a:avLst/>
          </a:prstGeom>
        </p:spPr>
      </p:pic>
      <p:sp>
        <p:nvSpPr>
          <p:cNvPr id="5" name="文本框 4">
            <a:extLst>
              <a:ext uri="{FF2B5EF4-FFF2-40B4-BE49-F238E27FC236}">
                <a16:creationId xmlns:a16="http://schemas.microsoft.com/office/drawing/2014/main" id="{CB8A7452-73E2-547F-1D21-83CB47B24319}"/>
              </a:ext>
            </a:extLst>
          </p:cNvPr>
          <p:cNvSpPr txBox="1"/>
          <p:nvPr/>
        </p:nvSpPr>
        <p:spPr>
          <a:xfrm>
            <a:off x="136465" y="5765181"/>
            <a:ext cx="7829005" cy="523220"/>
          </a:xfrm>
          <a:prstGeom prst="rect">
            <a:avLst/>
          </a:prstGeom>
          <a:noFill/>
        </p:spPr>
        <p:txBody>
          <a:bodyPr wrap="square" rtlCol="0">
            <a:spAutoFit/>
          </a:bodyPr>
          <a:lstStyle/>
          <a:p>
            <a:r>
              <a:rPr lang="en" altLang="zh-CN" sz="1400" dirty="0">
                <a:solidFill>
                  <a:schemeClr val="tx2"/>
                </a:solidFill>
              </a:rPr>
              <a:t>Belkin, Mikhail, et al. "Reconciling modern machine-learning practice and the classical bias–variance trade-off." </a:t>
            </a:r>
            <a:r>
              <a:rPr lang="en" altLang="zh-CN" sz="1400" i="1" dirty="0">
                <a:solidFill>
                  <a:schemeClr val="tx2"/>
                </a:solidFill>
              </a:rPr>
              <a:t>Proceedings of the National Academy of Sciences</a:t>
            </a:r>
            <a:r>
              <a:rPr lang="en" altLang="zh-CN" sz="1400" dirty="0">
                <a:solidFill>
                  <a:schemeClr val="tx2"/>
                </a:solidFill>
              </a:rPr>
              <a:t> 116.32 (2019): 15849-15854.</a:t>
            </a:r>
            <a:endParaRPr kumimoji="1" lang="zh-CN" altLang="en-US" sz="2000" dirty="0">
              <a:solidFill>
                <a:schemeClr val="tx2"/>
              </a:solidFill>
            </a:endParaRPr>
          </a:p>
        </p:txBody>
      </p:sp>
    </p:spTree>
    <p:extLst>
      <p:ext uri="{BB962C8B-B14F-4D97-AF65-F5344CB8AC3E}">
        <p14:creationId xmlns:p14="http://schemas.microsoft.com/office/powerpoint/2010/main" val="3987838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78C01FD-4D1E-EF67-CDAD-0136D6CE023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33728" y="761979"/>
            <a:ext cx="9924544" cy="5334000"/>
          </a:xfrm>
          <a:prstGeom prst="rect">
            <a:avLst/>
          </a:prstGeom>
        </p:spPr>
      </p:pic>
      <p:sp>
        <p:nvSpPr>
          <p:cNvPr id="4" name="标题 1">
            <a:extLst>
              <a:ext uri="{FF2B5EF4-FFF2-40B4-BE49-F238E27FC236}">
                <a16:creationId xmlns:a16="http://schemas.microsoft.com/office/drawing/2014/main" id="{48B74B23-4F67-2718-FD48-606F74E8A240}"/>
              </a:ext>
            </a:extLst>
          </p:cNvPr>
          <p:cNvSpPr>
            <a:spLocks noGrp="1"/>
          </p:cNvSpPr>
          <p:nvPr>
            <p:ph type="title"/>
          </p:nvPr>
        </p:nvSpPr>
        <p:spPr/>
        <p:txBody>
          <a:bodyPr/>
          <a:lstStyle/>
          <a:p>
            <a:r>
              <a:rPr lang="en-US" altLang="zh-CN" dirty="0">
                <a:solidFill>
                  <a:srgbClr val="B61516"/>
                </a:solidFill>
              </a:rPr>
              <a:t>Double Descent with label noise</a:t>
            </a:r>
            <a:endParaRPr kumimoji="1" lang="zh-CN" altLang="en-US" dirty="0"/>
          </a:p>
        </p:txBody>
      </p:sp>
      <p:sp>
        <p:nvSpPr>
          <p:cNvPr id="6" name="文本框 5">
            <a:extLst>
              <a:ext uri="{FF2B5EF4-FFF2-40B4-BE49-F238E27FC236}">
                <a16:creationId xmlns:a16="http://schemas.microsoft.com/office/drawing/2014/main" id="{CA6A59CA-61FA-F644-5F8E-A03059F2FEE5}"/>
              </a:ext>
            </a:extLst>
          </p:cNvPr>
          <p:cNvSpPr txBox="1"/>
          <p:nvPr/>
        </p:nvSpPr>
        <p:spPr>
          <a:xfrm>
            <a:off x="80098" y="6334738"/>
            <a:ext cx="7829005" cy="523220"/>
          </a:xfrm>
          <a:prstGeom prst="rect">
            <a:avLst/>
          </a:prstGeom>
          <a:noFill/>
        </p:spPr>
        <p:txBody>
          <a:bodyPr wrap="square" rtlCol="0">
            <a:spAutoFit/>
          </a:bodyPr>
          <a:lstStyle/>
          <a:p>
            <a:r>
              <a:rPr lang="en" altLang="zh-CN" sz="1400" dirty="0" err="1">
                <a:solidFill>
                  <a:schemeClr val="bg1"/>
                </a:solidFill>
              </a:rPr>
              <a:t>Nakkiran</a:t>
            </a:r>
            <a:r>
              <a:rPr lang="en" altLang="zh-CN" sz="1400" dirty="0">
                <a:solidFill>
                  <a:schemeClr val="bg1"/>
                </a:solidFill>
              </a:rPr>
              <a:t>, </a:t>
            </a:r>
            <a:r>
              <a:rPr lang="en" altLang="zh-CN" sz="1400" dirty="0" err="1">
                <a:solidFill>
                  <a:schemeClr val="bg1"/>
                </a:solidFill>
              </a:rPr>
              <a:t>Preetum</a:t>
            </a:r>
            <a:r>
              <a:rPr lang="en" altLang="zh-CN" sz="1400" dirty="0">
                <a:solidFill>
                  <a:schemeClr val="bg1"/>
                </a:solidFill>
              </a:rPr>
              <a:t>, et al. "Deep double descent: Where bigger models and more data hurt." </a:t>
            </a:r>
            <a:r>
              <a:rPr lang="en" altLang="zh-CN" sz="1400" i="1" dirty="0">
                <a:solidFill>
                  <a:schemeClr val="bg1"/>
                </a:solidFill>
              </a:rPr>
              <a:t>Journal of Statistical Mechanics: Theory and Experiment</a:t>
            </a:r>
            <a:r>
              <a:rPr lang="en" altLang="zh-CN" sz="1400" dirty="0">
                <a:solidFill>
                  <a:schemeClr val="bg1"/>
                </a:solidFill>
              </a:rPr>
              <a:t> 2021.12 (2021): 124003.</a:t>
            </a:r>
            <a:endParaRPr kumimoji="1" lang="zh-CN" altLang="en-US" sz="2000" dirty="0">
              <a:solidFill>
                <a:schemeClr val="bg1"/>
              </a:solidFill>
            </a:endParaRPr>
          </a:p>
        </p:txBody>
      </p:sp>
    </p:spTree>
    <p:extLst>
      <p:ext uri="{BB962C8B-B14F-4D97-AF65-F5344CB8AC3E}">
        <p14:creationId xmlns:p14="http://schemas.microsoft.com/office/powerpoint/2010/main" val="67663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7AE933A-14CF-6AE1-EED6-0FF570C9B752}"/>
              </a:ext>
            </a:extLst>
          </p:cNvPr>
          <p:cNvSpPr txBox="1">
            <a:spLocks/>
          </p:cNvSpPr>
          <p:nvPr/>
        </p:nvSpPr>
        <p:spPr>
          <a:xfrm>
            <a:off x="1" y="2808288"/>
            <a:ext cx="1219200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dirty="0">
                <a:solidFill>
                  <a:srgbClr val="B61516"/>
                </a:solidFill>
              </a:rPr>
              <a:t>Grokking</a:t>
            </a:r>
          </a:p>
        </p:txBody>
      </p:sp>
    </p:spTree>
    <p:extLst>
      <p:ext uri="{BB962C8B-B14F-4D97-AF65-F5344CB8AC3E}">
        <p14:creationId xmlns:p14="http://schemas.microsoft.com/office/powerpoint/2010/main" val="949484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BB40-FCEF-B203-A2CF-6C67ADE633D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1D92768-42D5-0A5A-4139-EB9964D6B313}"/>
              </a:ext>
            </a:extLst>
          </p:cNvPr>
          <p:cNvSpPr>
            <a:spLocks noGrp="1"/>
          </p:cNvSpPr>
          <p:nvPr>
            <p:ph type="title"/>
          </p:nvPr>
        </p:nvSpPr>
        <p:spPr/>
        <p:txBody>
          <a:bodyPr/>
          <a:lstStyle/>
          <a:p>
            <a:r>
              <a:rPr lang="en-US" altLang="zh-CN" dirty="0">
                <a:solidFill>
                  <a:srgbClr val="B61516"/>
                </a:solidFill>
              </a:rPr>
              <a:t>Traditional learning theory</a:t>
            </a:r>
            <a:endParaRPr kumimoji="1" lang="zh-CN" altLang="en-US" dirty="0"/>
          </a:p>
        </p:txBody>
      </p:sp>
      <p:pic>
        <p:nvPicPr>
          <p:cNvPr id="4" name="图片 3">
            <a:extLst>
              <a:ext uri="{FF2B5EF4-FFF2-40B4-BE49-F238E27FC236}">
                <a16:creationId xmlns:a16="http://schemas.microsoft.com/office/drawing/2014/main" id="{1F947756-BD62-B05F-051C-A5C8F172249A}"/>
              </a:ext>
            </a:extLst>
          </p:cNvPr>
          <p:cNvPicPr>
            <a:picLocks noChangeAspect="1"/>
          </p:cNvPicPr>
          <p:nvPr/>
        </p:nvPicPr>
        <p:blipFill>
          <a:blip r:embed="rId2"/>
          <a:stretch>
            <a:fillRect/>
          </a:stretch>
        </p:blipFill>
        <p:spPr>
          <a:xfrm>
            <a:off x="2205848" y="852751"/>
            <a:ext cx="7064048" cy="5289631"/>
          </a:xfrm>
          <a:prstGeom prst="rect">
            <a:avLst/>
          </a:prstGeom>
        </p:spPr>
      </p:pic>
    </p:spTree>
    <p:extLst>
      <p:ext uri="{BB962C8B-B14F-4D97-AF65-F5344CB8AC3E}">
        <p14:creationId xmlns:p14="http://schemas.microsoft.com/office/powerpoint/2010/main" val="423986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08BC0-D398-CAC7-775F-B6AEDFB211F9}"/>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B8B0C84B-7050-4251-091A-43E7095FC424}"/>
              </a:ext>
            </a:extLst>
          </p:cNvPr>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altLang="zh-CN"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rPr>
              <a:t>Linear regression</a:t>
            </a:r>
            <a:endParaRPr kumimoji="0" lang="zh-CN" altLang="en-US"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5" name="图片 4">
            <a:extLst>
              <a:ext uri="{FF2B5EF4-FFF2-40B4-BE49-F238E27FC236}">
                <a16:creationId xmlns:a16="http://schemas.microsoft.com/office/drawing/2014/main" id="{C73BDC77-FA68-4BFA-C8B3-4CDF10E978E4}"/>
              </a:ext>
            </a:extLst>
          </p:cNvPr>
          <p:cNvPicPr>
            <a:picLocks noChangeAspect="1"/>
          </p:cNvPicPr>
          <p:nvPr>
            <p:custDataLst>
              <p:tags r:id="rId2"/>
            </p:custDataLst>
          </p:nvPr>
        </p:nvPicPr>
        <p:blipFill>
          <a:blip r:embed="rId11">
            <a:clrChange>
              <a:clrFrom>
                <a:srgbClr val="FFFFFF">
                  <a:alpha val="100000"/>
                </a:srgbClr>
              </a:clrFrom>
              <a:clrTo>
                <a:srgbClr val="FFFFFF">
                  <a:alpha val="100000"/>
                  <a:alpha val="0"/>
                </a:srgbClr>
              </a:clrTo>
            </a:clrChange>
          </a:blip>
          <a:stretch>
            <a:fillRect/>
          </a:stretch>
        </p:blipFill>
        <p:spPr>
          <a:xfrm>
            <a:off x="4252594" y="1573971"/>
            <a:ext cx="4197765" cy="432497"/>
          </a:xfrm>
          <a:prstGeom prst="rect">
            <a:avLst/>
          </a:prstGeom>
        </p:spPr>
      </p:pic>
      <p:sp>
        <p:nvSpPr>
          <p:cNvPr id="13" name="文本框 12">
            <a:extLst>
              <a:ext uri="{FF2B5EF4-FFF2-40B4-BE49-F238E27FC236}">
                <a16:creationId xmlns:a16="http://schemas.microsoft.com/office/drawing/2014/main" id="{2E7FE2BC-6B2B-1B53-EBF4-677FD8F3C73D}"/>
              </a:ext>
            </a:extLst>
          </p:cNvPr>
          <p:cNvSpPr txBox="1"/>
          <p:nvPr>
            <p:custDataLst>
              <p:tags r:id="rId3"/>
            </p:custDataLst>
          </p:nvPr>
        </p:nvSpPr>
        <p:spPr>
          <a:xfrm>
            <a:off x="1392463" y="2897864"/>
            <a:ext cx="1632711"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Arial"/>
                <a:ea typeface="微软雅黑"/>
                <a:cs typeface="+mn-cs"/>
              </a:rPr>
              <a:t>Loss/Risk:</a:t>
            </a:r>
            <a:endParaRPr kumimoji="0" lang="zh-CN" altLang="en-US" sz="2000" b="0" i="0" u="none" strike="noStrike" kern="1200" cap="none" spc="0" normalizeH="0" baseline="0" noProof="0" dirty="0">
              <a:ln>
                <a:noFill/>
              </a:ln>
              <a:solidFill>
                <a:srgbClr val="1B1C21"/>
              </a:solidFill>
              <a:effectLst/>
              <a:uLnTx/>
              <a:uFillTx/>
              <a:latin typeface="Arial"/>
              <a:ea typeface="微软雅黑"/>
              <a:cs typeface="+mn-cs"/>
            </a:endParaRPr>
          </a:p>
        </p:txBody>
      </p:sp>
      <p:pic>
        <p:nvPicPr>
          <p:cNvPr id="15" name="图片 14">
            <a:extLst>
              <a:ext uri="{FF2B5EF4-FFF2-40B4-BE49-F238E27FC236}">
                <a16:creationId xmlns:a16="http://schemas.microsoft.com/office/drawing/2014/main" id="{26884AF4-A36D-B085-893D-E06E1D67AF76}"/>
              </a:ext>
            </a:extLst>
          </p:cNvPr>
          <p:cNvPicPr>
            <a:picLocks noChangeAspect="1"/>
          </p:cNvPicPr>
          <p:nvPr>
            <p:custDataLst>
              <p:tags r:id="rId4"/>
            </p:custDataLst>
          </p:nvPr>
        </p:nvPicPr>
        <p:blipFill>
          <a:blip r:embed="rId12">
            <a:clrChange>
              <a:clrFrom>
                <a:srgbClr val="FFFFFF">
                  <a:alpha val="100000"/>
                </a:srgbClr>
              </a:clrFrom>
              <a:clrTo>
                <a:srgbClr val="FFFFFF">
                  <a:alpha val="100000"/>
                  <a:alpha val="0"/>
                </a:srgbClr>
              </a:clrTo>
            </a:clrChange>
          </a:blip>
          <a:stretch>
            <a:fillRect/>
          </a:stretch>
        </p:blipFill>
        <p:spPr>
          <a:xfrm>
            <a:off x="4444717" y="3087075"/>
            <a:ext cx="2620010" cy="795020"/>
          </a:xfrm>
          <a:prstGeom prst="rect">
            <a:avLst/>
          </a:prstGeom>
        </p:spPr>
      </p:pic>
      <p:sp>
        <p:nvSpPr>
          <p:cNvPr id="19" name="文本框 18">
            <a:extLst>
              <a:ext uri="{FF2B5EF4-FFF2-40B4-BE49-F238E27FC236}">
                <a16:creationId xmlns:a16="http://schemas.microsoft.com/office/drawing/2014/main" id="{43CE6000-DABE-8C92-0167-C02894EAFD7C}"/>
              </a:ext>
            </a:extLst>
          </p:cNvPr>
          <p:cNvSpPr txBox="1"/>
          <p:nvPr>
            <p:custDataLst>
              <p:tags r:id="rId5"/>
            </p:custDataLst>
          </p:nvPr>
        </p:nvSpPr>
        <p:spPr>
          <a:xfrm>
            <a:off x="1288158" y="5025337"/>
            <a:ext cx="10612755" cy="36830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800" b="0" i="0" u="none" strike="noStrike" kern="1200" cap="none" spc="0" normalizeH="0" baseline="0" noProof="0" dirty="0">
                <a:ln>
                  <a:noFill/>
                </a:ln>
                <a:solidFill>
                  <a:srgbClr val="000000"/>
                </a:solidFill>
                <a:effectLst/>
                <a:uLnTx/>
                <a:uFillTx/>
                <a:latin typeface="LMRoman10-Regular-Identity-H"/>
                <a:ea typeface="微软雅黑"/>
                <a:cs typeface="+mn-cs"/>
              </a:rPr>
              <a:t>Generalization error: loss on test data set (not for training)</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21" name="图片 20">
            <a:extLst>
              <a:ext uri="{FF2B5EF4-FFF2-40B4-BE49-F238E27FC236}">
                <a16:creationId xmlns:a16="http://schemas.microsoft.com/office/drawing/2014/main" id="{1719B41C-9938-FBC0-A0BD-08B50E7C337B}"/>
              </a:ext>
            </a:extLst>
          </p:cNvPr>
          <p:cNvPicPr>
            <a:picLocks noChangeAspect="1"/>
          </p:cNvPicPr>
          <p:nvPr>
            <p:custDataLst>
              <p:tags r:id="rId6"/>
            </p:custDataLst>
          </p:nvPr>
        </p:nvPicPr>
        <p:blipFill>
          <a:blip r:embed="rId13">
            <a:clrChange>
              <a:clrFrom>
                <a:srgbClr val="FFFFFF">
                  <a:alpha val="100000"/>
                </a:srgbClr>
              </a:clrFrom>
              <a:clrTo>
                <a:srgbClr val="FFFFFF">
                  <a:alpha val="100000"/>
                  <a:alpha val="0"/>
                </a:srgbClr>
              </a:clrTo>
            </a:clrChange>
          </a:blip>
          <a:stretch>
            <a:fillRect/>
          </a:stretch>
        </p:blipFill>
        <p:spPr>
          <a:xfrm>
            <a:off x="4193540" y="5491480"/>
            <a:ext cx="4516120" cy="820420"/>
          </a:xfrm>
          <a:prstGeom prst="rect">
            <a:avLst/>
          </a:prstGeom>
        </p:spPr>
      </p:pic>
      <p:sp>
        <p:nvSpPr>
          <p:cNvPr id="6" name="文本框 5">
            <a:extLst>
              <a:ext uri="{FF2B5EF4-FFF2-40B4-BE49-F238E27FC236}">
                <a16:creationId xmlns:a16="http://schemas.microsoft.com/office/drawing/2014/main" id="{12F7B319-BEA0-E1C9-0895-D278776BF5E3}"/>
              </a:ext>
            </a:extLst>
          </p:cNvPr>
          <p:cNvSpPr txBox="1"/>
          <p:nvPr>
            <p:custDataLst>
              <p:tags r:id="rId7"/>
            </p:custDataLst>
          </p:nvPr>
        </p:nvSpPr>
        <p:spPr>
          <a:xfrm>
            <a:off x="1392463" y="1559442"/>
            <a:ext cx="1926769"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FandolSong-Regular-Identity-H"/>
                <a:ea typeface="微软雅黑"/>
                <a:cs typeface="+mn-cs"/>
              </a:rPr>
              <a:t>Data set:</a:t>
            </a:r>
            <a:endParaRPr kumimoji="0" lang="zh-CN" altLang="en-US" sz="2000" b="0" i="0" u="none" strike="noStrike" kern="1200" cap="none" spc="0" normalizeH="0" baseline="0" noProof="0" dirty="0">
              <a:ln>
                <a:noFill/>
              </a:ln>
              <a:solidFill>
                <a:srgbClr val="1B1C21"/>
              </a:solidFill>
              <a:effectLst/>
              <a:uLnTx/>
              <a:uFillTx/>
              <a:latin typeface="FandolSong-Regular-Identity-H"/>
              <a:ea typeface="微软雅黑"/>
              <a:cs typeface="+mn-cs"/>
            </a:endParaRPr>
          </a:p>
        </p:txBody>
      </p:sp>
      <p:sp>
        <p:nvSpPr>
          <p:cNvPr id="7" name="文本框 6">
            <a:extLst>
              <a:ext uri="{FF2B5EF4-FFF2-40B4-BE49-F238E27FC236}">
                <a16:creationId xmlns:a16="http://schemas.microsoft.com/office/drawing/2014/main" id="{B5CB7966-FE56-A053-504B-CEB3FFBCD314}"/>
              </a:ext>
            </a:extLst>
          </p:cNvPr>
          <p:cNvSpPr txBox="1"/>
          <p:nvPr>
            <p:custDataLst>
              <p:tags r:id="rId8"/>
            </p:custDataLst>
          </p:nvPr>
        </p:nvSpPr>
        <p:spPr>
          <a:xfrm>
            <a:off x="1288158" y="3979938"/>
            <a:ext cx="6097248"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Arial"/>
                <a:ea typeface="微软雅黑"/>
                <a:cs typeface="+mn-cs"/>
              </a:rPr>
              <a:t>E</a:t>
            </a:r>
            <a:r>
              <a:rPr lang="en-US" altLang="zh-CN" sz="2000" dirty="0" err="1">
                <a:solidFill>
                  <a:srgbClr val="1B1C21"/>
                </a:solidFill>
                <a:latin typeface="Arial"/>
                <a:ea typeface="微软雅黑"/>
              </a:rPr>
              <a:t>mpirical</a:t>
            </a:r>
            <a:r>
              <a:rPr lang="en-US" altLang="zh-CN" sz="2000" dirty="0">
                <a:solidFill>
                  <a:srgbClr val="1B1C21"/>
                </a:solidFill>
                <a:latin typeface="Arial"/>
                <a:ea typeface="微软雅黑"/>
              </a:rPr>
              <a:t> risk minimization:</a:t>
            </a:r>
            <a:endParaRPr kumimoji="0" lang="zh-CN" altLang="en-US" sz="2000" b="0" i="0" u="none" strike="noStrike" kern="1200" cap="none" spc="0" normalizeH="0" baseline="0" noProof="0" dirty="0">
              <a:ln>
                <a:noFill/>
              </a:ln>
              <a:solidFill>
                <a:srgbClr val="1B1C21"/>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DA8B4A2-7868-D388-5351-DF70F9D58EB8}"/>
                  </a:ext>
                </a:extLst>
              </p:cNvPr>
              <p:cNvSpPr txBox="1"/>
              <p:nvPr/>
            </p:nvSpPr>
            <p:spPr>
              <a:xfrm>
                <a:off x="5048983" y="2264741"/>
                <a:ext cx="18449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𝒉</m:t>
                          </m:r>
                        </m:e>
                        <m: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𝒘</m:t>
                      </m:r>
                      <m:sSub>
                        <m:sSubPr>
                          <m:ctrlP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oMath>
                  </m:oMathPara>
                </a14:m>
                <a:endParaRPr kumimoji="0" lang="zh-CN" altLang="en-US" sz="2400" b="1"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3" name="文本框 2">
                <a:extLst>
                  <a:ext uri="{FF2B5EF4-FFF2-40B4-BE49-F238E27FC236}">
                    <a16:creationId xmlns:a16="http://schemas.microsoft.com/office/drawing/2014/main" id="{1DA8B4A2-7868-D388-5351-DF70F9D58EB8}"/>
                  </a:ext>
                </a:extLst>
              </p:cNvPr>
              <p:cNvSpPr txBox="1">
                <a:spLocks noRot="1" noChangeAspect="1" noMove="1" noResize="1" noEditPoints="1" noAdjustHandles="1" noChangeArrowheads="1" noChangeShapeType="1" noTextEdit="1"/>
              </p:cNvSpPr>
              <p:nvPr/>
            </p:nvSpPr>
            <p:spPr>
              <a:xfrm>
                <a:off x="5048983" y="2264741"/>
                <a:ext cx="1844929" cy="369332"/>
              </a:xfrm>
              <a:prstGeom prst="rect">
                <a:avLst/>
              </a:prstGeom>
              <a:blipFill>
                <a:blip r:embed="rId14"/>
                <a:stretch>
                  <a:fillRect l="-3300" r="-33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9CBB5E3-0F28-224B-F0D9-2D36E6E26E6C}"/>
                  </a:ext>
                </a:extLst>
              </p:cNvPr>
              <p:cNvSpPr txBox="1"/>
              <p:nvPr/>
            </p:nvSpPr>
            <p:spPr>
              <a:xfrm>
                <a:off x="5708406" y="4406823"/>
                <a:ext cx="944489" cy="50905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limLow>
                            <m:limLow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limLowPr>
                            <m:e>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min</m:t>
                              </m:r>
                            </m:e>
                            <m:lim>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𝑤</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lim>
                          </m:limLow>
                        </m:fName>
                        <m:e>
                          <m:sSub>
                            <m:sSub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e>
                            <m:sub>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m:t>
                              </m:r>
                            </m:sub>
                          </m:sSub>
                        </m:e>
                      </m:func>
                    </m:oMath>
                  </m:oMathPara>
                </a14:m>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9" name="文本框 8">
                <a:extLst>
                  <a:ext uri="{FF2B5EF4-FFF2-40B4-BE49-F238E27FC236}">
                    <a16:creationId xmlns:a16="http://schemas.microsoft.com/office/drawing/2014/main" id="{4D798B5B-FA72-7811-B7EC-D34D3FC1F2A8}"/>
                  </a:ext>
                </a:extLst>
              </p:cNvPr>
              <p:cNvSpPr txBox="1">
                <a:spLocks noRot="1" noChangeAspect="1" noMove="1" noResize="1" noEditPoints="1" noAdjustHandles="1" noChangeArrowheads="1" noChangeShapeType="1" noTextEdit="1"/>
              </p:cNvSpPr>
              <p:nvPr/>
            </p:nvSpPr>
            <p:spPr>
              <a:xfrm>
                <a:off x="5708406" y="4406823"/>
                <a:ext cx="944489" cy="509050"/>
              </a:xfrm>
              <a:prstGeom prst="rect">
                <a:avLst/>
              </a:prstGeom>
              <a:blipFill>
                <a:blip r:embed="rId15"/>
                <a:stretch>
                  <a:fillRect l="-5806" r="-1935" b="-963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376A7E4-05E8-B7E2-EECB-D4B65442D7E7}"/>
              </a:ext>
            </a:extLst>
          </p:cNvPr>
          <p:cNvSpPr txBox="1"/>
          <p:nvPr>
            <p:custDataLst>
              <p:tags r:id="rId9"/>
            </p:custDataLst>
          </p:nvPr>
        </p:nvSpPr>
        <p:spPr>
          <a:xfrm>
            <a:off x="1392463" y="2296524"/>
            <a:ext cx="1926769"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FandolSong-Regular-Identity-H"/>
                <a:ea typeface="微软雅黑"/>
                <a:cs typeface="+mn-cs"/>
              </a:rPr>
              <a:t>Model:</a:t>
            </a:r>
            <a:endParaRPr kumimoji="0" lang="zh-CN" altLang="en-US" sz="2000" b="0" i="0" u="none" strike="noStrike" kern="1200" cap="none" spc="0" normalizeH="0" baseline="0" noProof="0" dirty="0">
              <a:ln>
                <a:noFill/>
              </a:ln>
              <a:solidFill>
                <a:srgbClr val="1B1C21"/>
              </a:solidFill>
              <a:effectLst/>
              <a:uLnTx/>
              <a:uFillTx/>
              <a:latin typeface="FandolSong-Regular-Identity-H"/>
              <a:ea typeface="微软雅黑"/>
              <a:cs typeface="+mn-cs"/>
            </a:endParaRPr>
          </a:p>
        </p:txBody>
      </p:sp>
      <p:pic>
        <p:nvPicPr>
          <p:cNvPr id="2" name="Picture 2">
            <a:extLst>
              <a:ext uri="{FF2B5EF4-FFF2-40B4-BE49-F238E27FC236}">
                <a16:creationId xmlns:a16="http://schemas.microsoft.com/office/drawing/2014/main" id="{00167ADE-D4AE-A8A9-E6A3-2E5CF762EFE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p:blipFill>
        <p:spPr bwMode="auto">
          <a:xfrm>
            <a:off x="8894917" y="2247900"/>
            <a:ext cx="3005996" cy="23622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10B3AC7-64BF-E498-0638-B532A2F228E2}"/>
              </a:ext>
            </a:extLst>
          </p:cNvPr>
          <p:cNvSpPr txBox="1"/>
          <p:nvPr/>
        </p:nvSpPr>
        <p:spPr>
          <a:xfrm>
            <a:off x="8724102" y="2495914"/>
            <a:ext cx="2344057" cy="1323439"/>
          </a:xfrm>
          <a:prstGeom prst="rect">
            <a:avLst/>
          </a:prstGeom>
          <a:noFill/>
        </p:spPr>
        <p:txBody>
          <a:bodyPr wrap="square" rtlCol="0">
            <a:spAutoFit/>
          </a:bodyPr>
          <a:lstStyle/>
          <a:p>
            <a:pPr algn="ctr"/>
            <a:r>
              <a:rPr lang="en-US" altLang="zh-CN" sz="8000" dirty="0"/>
              <a:t>?</a:t>
            </a:r>
            <a:endParaRPr lang="zh-CN" altLang="en-US" sz="8000" dirty="0"/>
          </a:p>
        </p:txBody>
      </p:sp>
    </p:spTree>
    <p:extLst>
      <p:ext uri="{BB962C8B-B14F-4D97-AF65-F5344CB8AC3E}">
        <p14:creationId xmlns:p14="http://schemas.microsoft.com/office/powerpoint/2010/main" val="4003166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F1904-582E-7B1B-EB94-AA4A7932A264}"/>
              </a:ext>
            </a:extLst>
          </p:cNvPr>
          <p:cNvSpPr>
            <a:spLocks noGrp="1"/>
          </p:cNvSpPr>
          <p:nvPr>
            <p:ph type="title"/>
          </p:nvPr>
        </p:nvSpPr>
        <p:spPr/>
        <p:txBody>
          <a:bodyPr/>
          <a:lstStyle/>
          <a:p>
            <a:r>
              <a:rPr kumimoji="1" lang="en-US" altLang="zh-CN" dirty="0"/>
              <a:t>Grokking</a:t>
            </a:r>
            <a:endParaRPr kumimoji="1" lang="zh-CN" altLang="en-US" dirty="0"/>
          </a:p>
        </p:txBody>
      </p:sp>
      <p:pic>
        <p:nvPicPr>
          <p:cNvPr id="5" name="图片 4">
            <a:extLst>
              <a:ext uri="{FF2B5EF4-FFF2-40B4-BE49-F238E27FC236}">
                <a16:creationId xmlns:a16="http://schemas.microsoft.com/office/drawing/2014/main" id="{D9FC59A7-CAF2-71DA-755A-7B35CE10A42E}"/>
              </a:ext>
            </a:extLst>
          </p:cNvPr>
          <p:cNvPicPr>
            <a:picLocks noChangeAspect="1"/>
          </p:cNvPicPr>
          <p:nvPr/>
        </p:nvPicPr>
        <p:blipFill>
          <a:blip r:embed="rId2"/>
          <a:stretch>
            <a:fillRect/>
          </a:stretch>
        </p:blipFill>
        <p:spPr>
          <a:xfrm>
            <a:off x="2435269" y="4947079"/>
            <a:ext cx="7772400" cy="600765"/>
          </a:xfrm>
          <a:prstGeom prst="rect">
            <a:avLst/>
          </a:prstGeom>
        </p:spPr>
      </p:pic>
      <p:pic>
        <p:nvPicPr>
          <p:cNvPr id="6" name="图片 5">
            <a:extLst>
              <a:ext uri="{FF2B5EF4-FFF2-40B4-BE49-F238E27FC236}">
                <a16:creationId xmlns:a16="http://schemas.microsoft.com/office/drawing/2014/main" id="{EE316D69-DD62-3E04-AEFB-66058F578C7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20214" y="1394978"/>
            <a:ext cx="4633585" cy="3441229"/>
          </a:xfrm>
          <a:prstGeom prst="rect">
            <a:avLst/>
          </a:prstGeom>
        </p:spPr>
      </p:pic>
      <p:pic>
        <p:nvPicPr>
          <p:cNvPr id="9" name="内容占位符 8">
            <a:extLst>
              <a:ext uri="{FF2B5EF4-FFF2-40B4-BE49-F238E27FC236}">
                <a16:creationId xmlns:a16="http://schemas.microsoft.com/office/drawing/2014/main" id="{46673FFA-F6AE-2A52-1DC9-9B64518445BC}"/>
              </a:ext>
            </a:extLst>
          </p:cNvPr>
          <p:cNvPicPr>
            <a:picLocks noGrp="1" noChangeAspect="1"/>
          </p:cNvPicPr>
          <p:nvPr>
            <p:ph idx="1"/>
          </p:nvPr>
        </p:nvPicPr>
        <p:blipFill>
          <a:blip r:embed="rId4">
            <a:clrChange>
              <a:clrFrom>
                <a:srgbClr val="FFFFFF"/>
              </a:clrFrom>
              <a:clrTo>
                <a:srgbClr val="FFFFFF">
                  <a:alpha val="0"/>
                </a:srgbClr>
              </a:clrTo>
            </a:clrChange>
          </a:blip>
          <a:stretch>
            <a:fillRect/>
          </a:stretch>
        </p:blipFill>
        <p:spPr>
          <a:xfrm>
            <a:off x="669342" y="1104338"/>
            <a:ext cx="5217892" cy="3731869"/>
          </a:xfrm>
          <a:prstGeom prst="rect">
            <a:avLst/>
          </a:prstGeom>
        </p:spPr>
      </p:pic>
      <p:sp>
        <p:nvSpPr>
          <p:cNvPr id="10" name="文本框 9">
            <a:extLst>
              <a:ext uri="{FF2B5EF4-FFF2-40B4-BE49-F238E27FC236}">
                <a16:creationId xmlns:a16="http://schemas.microsoft.com/office/drawing/2014/main" id="{2CE4B19B-F28C-E830-A7BB-D11FAA95A0A6}"/>
              </a:ext>
            </a:extLst>
          </p:cNvPr>
          <p:cNvSpPr txBox="1"/>
          <p:nvPr/>
        </p:nvSpPr>
        <p:spPr>
          <a:xfrm>
            <a:off x="381242" y="939452"/>
            <a:ext cx="1635448" cy="400110"/>
          </a:xfrm>
          <a:prstGeom prst="rect">
            <a:avLst/>
          </a:prstGeom>
          <a:noFill/>
        </p:spPr>
        <p:txBody>
          <a:bodyPr wrap="square" rtlCol="0">
            <a:spAutoFit/>
          </a:bodyPr>
          <a:lstStyle/>
          <a:p>
            <a:pPr algn="l"/>
            <a:r>
              <a:rPr kumimoji="1" lang="en-US" altLang="zh-CN" sz="2000" dirty="0">
                <a:solidFill>
                  <a:schemeClr val="tx2"/>
                </a:solidFill>
              </a:rPr>
              <a:t>Transformer</a:t>
            </a:r>
            <a:endParaRPr kumimoji="1" lang="zh-CN" altLang="en-US" sz="2000" dirty="0">
              <a:solidFill>
                <a:schemeClr val="tx2"/>
              </a:solidFill>
            </a:endParaRPr>
          </a:p>
        </p:txBody>
      </p:sp>
      <p:sp>
        <p:nvSpPr>
          <p:cNvPr id="11" name="文本框 10">
            <a:extLst>
              <a:ext uri="{FF2B5EF4-FFF2-40B4-BE49-F238E27FC236}">
                <a16:creationId xmlns:a16="http://schemas.microsoft.com/office/drawing/2014/main" id="{8DAF47FC-E493-5911-B129-B1225F6CBA96}"/>
              </a:ext>
            </a:extLst>
          </p:cNvPr>
          <p:cNvSpPr txBox="1"/>
          <p:nvPr/>
        </p:nvSpPr>
        <p:spPr>
          <a:xfrm>
            <a:off x="111414" y="5753662"/>
            <a:ext cx="7829005" cy="523220"/>
          </a:xfrm>
          <a:prstGeom prst="rect">
            <a:avLst/>
          </a:prstGeom>
          <a:noFill/>
        </p:spPr>
        <p:txBody>
          <a:bodyPr wrap="square" rtlCol="0">
            <a:spAutoFit/>
          </a:bodyPr>
          <a:lstStyle/>
          <a:p>
            <a:r>
              <a:rPr lang="en" altLang="zh-CN" sz="1400" dirty="0">
                <a:solidFill>
                  <a:schemeClr val="tx2"/>
                </a:solidFill>
              </a:rPr>
              <a:t>Power, Alethea, et al. "Grokking: Generalization beyond overfitting on small algorithmic datasets." </a:t>
            </a:r>
            <a:r>
              <a:rPr lang="en" altLang="zh-CN" sz="1400" i="1" dirty="0" err="1">
                <a:solidFill>
                  <a:schemeClr val="tx2"/>
                </a:solidFill>
              </a:rPr>
              <a:t>arXiv</a:t>
            </a:r>
            <a:r>
              <a:rPr lang="en" altLang="zh-CN" sz="1400" i="1" dirty="0">
                <a:solidFill>
                  <a:schemeClr val="tx2"/>
                </a:solidFill>
              </a:rPr>
              <a:t> preprint arXiv:2201.02177</a:t>
            </a:r>
            <a:r>
              <a:rPr lang="en" altLang="zh-CN" sz="1400" dirty="0">
                <a:solidFill>
                  <a:schemeClr val="tx2"/>
                </a:solidFill>
              </a:rPr>
              <a:t> (2022).</a:t>
            </a:r>
            <a:endParaRPr kumimoji="1" lang="zh-CN" altLang="en-US" sz="2000" dirty="0">
              <a:solidFill>
                <a:schemeClr val="tx2"/>
              </a:solidFill>
            </a:endParaRPr>
          </a:p>
        </p:txBody>
      </p:sp>
    </p:spTree>
    <p:extLst>
      <p:ext uri="{BB962C8B-B14F-4D97-AF65-F5344CB8AC3E}">
        <p14:creationId xmlns:p14="http://schemas.microsoft.com/office/powerpoint/2010/main" val="2114763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DCB6-2B69-DB26-DA10-4EC42D8438DB}"/>
              </a:ext>
            </a:extLst>
          </p:cNvPr>
          <p:cNvSpPr>
            <a:spLocks noGrp="1"/>
          </p:cNvSpPr>
          <p:nvPr>
            <p:ph type="title"/>
          </p:nvPr>
        </p:nvSpPr>
        <p:spPr/>
        <p:txBody>
          <a:bodyPr/>
          <a:lstStyle/>
          <a:p>
            <a:r>
              <a:rPr kumimoji="1" lang="en-US" altLang="zh-CN" dirty="0"/>
              <a:t>Grokking: frequency perspective</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2A97957-C9B5-F4DD-BFA1-E31D98A56FFF}"/>
                  </a:ext>
                </a:extLst>
              </p:cNvPr>
              <p:cNvSpPr>
                <a:spLocks noGrp="1"/>
              </p:cNvSpPr>
              <p:nvPr>
                <p:ph idx="1"/>
              </p:nvPr>
            </p:nvSpPr>
            <p:spPr/>
            <p:txBody>
              <a:bodyPr/>
              <a:lstStyle/>
              <a:p>
                <a:r>
                  <a:rPr kumimoji="1" lang="en-US" altLang="zh-CN" dirty="0"/>
                  <a:t>Dataset from </a:t>
                </a:r>
                <a14:m>
                  <m:oMath xmlns:m="http://schemas.openxmlformats.org/officeDocument/2006/math">
                    <m:r>
                      <a:rPr kumimoji="1" lang="en-US" altLang="zh-CN" b="1" i="1" smtClean="0">
                        <a:latin typeface="Cambria Math" panose="02040503050406030204" pitchFamily="18" charset="0"/>
                      </a:rPr>
                      <m:t>𝒔𝒊𝒏</m:t>
                    </m:r>
                    <m:d>
                      <m:dPr>
                        <m:ctrlPr>
                          <a:rPr kumimoji="1" lang="en-US" altLang="zh-CN" b="1" i="1" smtClean="0">
                            <a:latin typeface="Cambria Math" panose="02040503050406030204" pitchFamily="18" charset="0"/>
                          </a:rPr>
                        </m:ctrlPr>
                      </m:dPr>
                      <m:e>
                        <m:r>
                          <a:rPr kumimoji="1" lang="en-US" altLang="zh-CN" b="1" i="1" smtClean="0">
                            <a:latin typeface="Cambria Math" panose="02040503050406030204" pitchFamily="18" charset="0"/>
                          </a:rPr>
                          <m:t>𝟔</m:t>
                        </m:r>
                        <m:r>
                          <a:rPr kumimoji="1" lang="en-US" altLang="zh-CN" b="1" i="1" smtClean="0">
                            <a:latin typeface="Cambria Math" panose="02040503050406030204" pitchFamily="18" charset="0"/>
                          </a:rPr>
                          <m:t>𝒙</m:t>
                        </m:r>
                      </m:e>
                    </m:d>
                  </m:oMath>
                </a14:m>
                <a:r>
                  <a:rPr kumimoji="1" lang="en-US" altLang="zh-CN" dirty="0"/>
                  <a:t>:</a:t>
                </a:r>
                <a:endParaRPr kumimoji="1" lang="zh-CN" altLang="en-US" dirty="0"/>
              </a:p>
            </p:txBody>
          </p:sp>
        </mc:Choice>
        <mc:Fallback>
          <p:sp>
            <p:nvSpPr>
              <p:cNvPr id="3" name="内容占位符 2">
                <a:extLst>
                  <a:ext uri="{FF2B5EF4-FFF2-40B4-BE49-F238E27FC236}">
                    <a16:creationId xmlns:a16="http://schemas.microsoft.com/office/drawing/2014/main" id="{F2A97957-C9B5-F4DD-BFA1-E31D98A56FFF}"/>
                  </a:ext>
                </a:extLst>
              </p:cNvPr>
              <p:cNvSpPr>
                <a:spLocks noGrp="1" noRot="1" noChangeAspect="1" noMove="1" noResize="1" noEditPoints="1" noAdjustHandles="1" noChangeArrowheads="1" noChangeShapeType="1" noTextEdit="1"/>
              </p:cNvSpPr>
              <p:nvPr>
                <p:ph idx="1"/>
              </p:nvPr>
            </p:nvSpPr>
            <p:spPr>
              <a:blipFill>
                <a:blip r:embed="rId2"/>
                <a:stretch>
                  <a:fillRect t="-114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BEC4011-A597-E9C0-7DF8-A744DBFA6F8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39193" y="2161194"/>
            <a:ext cx="11113613" cy="1797032"/>
          </a:xfrm>
          <a:prstGeom prst="rect">
            <a:avLst/>
          </a:prstGeom>
        </p:spPr>
      </p:pic>
      <p:sp>
        <p:nvSpPr>
          <p:cNvPr id="6" name="文本框 5">
            <a:extLst>
              <a:ext uri="{FF2B5EF4-FFF2-40B4-BE49-F238E27FC236}">
                <a16:creationId xmlns:a16="http://schemas.microsoft.com/office/drawing/2014/main" id="{3DF03016-9A94-5FFF-74D7-F827BBF44BC6}"/>
              </a:ext>
            </a:extLst>
          </p:cNvPr>
          <p:cNvSpPr txBox="1"/>
          <p:nvPr/>
        </p:nvSpPr>
        <p:spPr>
          <a:xfrm>
            <a:off x="48984" y="6330082"/>
            <a:ext cx="10758017" cy="523220"/>
          </a:xfrm>
          <a:prstGeom prst="rect">
            <a:avLst/>
          </a:prstGeom>
          <a:noFill/>
        </p:spPr>
        <p:txBody>
          <a:bodyPr wrap="square">
            <a:spAutoFit/>
          </a:bodyPr>
          <a:lstStyle/>
          <a:p>
            <a:r>
              <a:rPr lang="en-US" altLang="zh-CN" sz="1400" dirty="0" err="1">
                <a:solidFill>
                  <a:schemeClr val="bg1"/>
                </a:solidFill>
              </a:rPr>
              <a:t>Zhangchen</a:t>
            </a:r>
            <a:r>
              <a:rPr lang="en-US" altLang="zh-CN" sz="1400" dirty="0">
                <a:solidFill>
                  <a:schemeClr val="bg1"/>
                </a:solidFill>
              </a:rPr>
              <a:t> Zhou, Yaoyu Zhang, Zhi-Qin John Xu*, A rationale from frequency perspective for grokking in training neural network. </a:t>
            </a:r>
            <a:r>
              <a:rPr lang="en-US" altLang="zh-CN" sz="1400" dirty="0" err="1">
                <a:solidFill>
                  <a:schemeClr val="bg1"/>
                </a:solidFill>
              </a:rPr>
              <a:t>Arxiv</a:t>
            </a:r>
            <a:r>
              <a:rPr lang="en-US" altLang="zh-CN" sz="1400" dirty="0">
                <a:solidFill>
                  <a:schemeClr val="bg1"/>
                </a:solidFill>
              </a:rPr>
              <a:t> 2405.03095 </a:t>
            </a:r>
            <a:endParaRPr lang="zh-CN" altLang="en-US" sz="1400" dirty="0">
              <a:solidFill>
                <a:schemeClr val="bg1"/>
              </a:solidFill>
            </a:endParaRPr>
          </a:p>
        </p:txBody>
      </p:sp>
    </p:spTree>
    <p:extLst>
      <p:ext uri="{BB962C8B-B14F-4D97-AF65-F5344CB8AC3E}">
        <p14:creationId xmlns:p14="http://schemas.microsoft.com/office/powerpoint/2010/main" val="699075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CAFDE-AFA8-A764-0024-6AA25009B56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FCE83F8-8088-000B-9456-06CF53EBE04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50E166F-598D-56D8-AC35-D51D6B2E8833}"/>
              </a:ext>
            </a:extLst>
          </p:cNvPr>
          <p:cNvPicPr>
            <a:picLocks noChangeAspect="1"/>
          </p:cNvPicPr>
          <p:nvPr/>
        </p:nvPicPr>
        <p:blipFill>
          <a:blip r:embed="rId2"/>
          <a:stretch>
            <a:fillRect/>
          </a:stretch>
        </p:blipFill>
        <p:spPr>
          <a:xfrm>
            <a:off x="0" y="1687687"/>
            <a:ext cx="12192000" cy="3482625"/>
          </a:xfrm>
          <a:prstGeom prst="rect">
            <a:avLst/>
          </a:prstGeom>
        </p:spPr>
      </p:pic>
      <p:sp>
        <p:nvSpPr>
          <p:cNvPr id="4" name="文本框 3">
            <a:extLst>
              <a:ext uri="{FF2B5EF4-FFF2-40B4-BE49-F238E27FC236}">
                <a16:creationId xmlns:a16="http://schemas.microsoft.com/office/drawing/2014/main" id="{D53843B0-37E1-5E7E-D663-8BE9309858CF}"/>
              </a:ext>
            </a:extLst>
          </p:cNvPr>
          <p:cNvSpPr txBox="1"/>
          <p:nvPr/>
        </p:nvSpPr>
        <p:spPr>
          <a:xfrm>
            <a:off x="48984" y="6330082"/>
            <a:ext cx="10758017" cy="523220"/>
          </a:xfrm>
          <a:prstGeom prst="rect">
            <a:avLst/>
          </a:prstGeom>
          <a:noFill/>
        </p:spPr>
        <p:txBody>
          <a:bodyPr wrap="square">
            <a:spAutoFit/>
          </a:bodyPr>
          <a:lstStyle/>
          <a:p>
            <a:r>
              <a:rPr lang="en-US" altLang="zh-CN" sz="1400" dirty="0" err="1">
                <a:solidFill>
                  <a:schemeClr val="bg1"/>
                </a:solidFill>
              </a:rPr>
              <a:t>Zhangchen</a:t>
            </a:r>
            <a:r>
              <a:rPr lang="en-US" altLang="zh-CN" sz="1400" dirty="0">
                <a:solidFill>
                  <a:schemeClr val="bg1"/>
                </a:solidFill>
              </a:rPr>
              <a:t> Zhou, Yaoyu Zhang, Zhi-Qin John Xu*, A rationale from frequency perspective for grokking in training neural network. </a:t>
            </a:r>
            <a:r>
              <a:rPr lang="en-US" altLang="zh-CN" sz="1400" dirty="0" err="1">
                <a:solidFill>
                  <a:schemeClr val="bg1"/>
                </a:solidFill>
              </a:rPr>
              <a:t>Arxiv</a:t>
            </a:r>
            <a:r>
              <a:rPr lang="en-US" altLang="zh-CN" sz="1400" dirty="0">
                <a:solidFill>
                  <a:schemeClr val="bg1"/>
                </a:solidFill>
              </a:rPr>
              <a:t> 2405.03095 </a:t>
            </a:r>
            <a:endParaRPr lang="zh-CN" altLang="en-US" sz="1400" dirty="0">
              <a:solidFill>
                <a:schemeClr val="bg1"/>
              </a:solidFill>
            </a:endParaRPr>
          </a:p>
        </p:txBody>
      </p:sp>
    </p:spTree>
    <p:extLst>
      <p:ext uri="{BB962C8B-B14F-4D97-AF65-F5344CB8AC3E}">
        <p14:creationId xmlns:p14="http://schemas.microsoft.com/office/powerpoint/2010/main" val="1104985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8DCB6-2B69-DB26-DA10-4EC42D8438DB}"/>
              </a:ext>
            </a:extLst>
          </p:cNvPr>
          <p:cNvSpPr>
            <a:spLocks noGrp="1"/>
          </p:cNvSpPr>
          <p:nvPr>
            <p:ph type="title"/>
          </p:nvPr>
        </p:nvSpPr>
        <p:spPr/>
        <p:txBody>
          <a:bodyPr/>
          <a:lstStyle/>
          <a:p>
            <a:r>
              <a:rPr kumimoji="1" lang="en-US" altLang="zh-CN" dirty="0"/>
              <a:t>Grokking: frequency perspective</a:t>
            </a:r>
            <a:endParaRPr kumimoji="1" lang="zh-CN" altLang="en-US" dirty="0"/>
          </a:p>
        </p:txBody>
      </p:sp>
      <p:pic>
        <p:nvPicPr>
          <p:cNvPr id="8" name="内容占位符 7">
            <a:extLst>
              <a:ext uri="{FF2B5EF4-FFF2-40B4-BE49-F238E27FC236}">
                <a16:creationId xmlns:a16="http://schemas.microsoft.com/office/drawing/2014/main" id="{4C1DEC93-72EA-D64F-8E52-1D6014CB3D1C}"/>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718147" y="1227178"/>
            <a:ext cx="6850113" cy="4403644"/>
          </a:xfrm>
          <a:prstGeom prst="rect">
            <a:avLst/>
          </a:prstGeom>
        </p:spPr>
      </p:pic>
      <p:sp>
        <p:nvSpPr>
          <p:cNvPr id="9" name="文本框 8">
            <a:extLst>
              <a:ext uri="{FF2B5EF4-FFF2-40B4-BE49-F238E27FC236}">
                <a16:creationId xmlns:a16="http://schemas.microsoft.com/office/drawing/2014/main" id="{7FCBF4D6-70EC-72F1-B6FA-8630FD5CEA7F}"/>
              </a:ext>
            </a:extLst>
          </p:cNvPr>
          <p:cNvSpPr txBox="1"/>
          <p:nvPr/>
        </p:nvSpPr>
        <p:spPr>
          <a:xfrm>
            <a:off x="9670093" y="4453003"/>
            <a:ext cx="1885167" cy="1015663"/>
          </a:xfrm>
          <a:prstGeom prst="rect">
            <a:avLst/>
          </a:prstGeom>
          <a:noFill/>
        </p:spPr>
        <p:txBody>
          <a:bodyPr wrap="square" rtlCol="0">
            <a:spAutoFit/>
          </a:bodyPr>
          <a:lstStyle/>
          <a:p>
            <a:pPr algn="l"/>
            <a:r>
              <a:rPr kumimoji="1" lang="en-US" altLang="zh-CN" sz="2000" dirty="0">
                <a:solidFill>
                  <a:schemeClr val="tx2"/>
                </a:solidFill>
              </a:rPr>
              <a:t>s= 10,20,30,40 from deep to shallow</a:t>
            </a:r>
            <a:endParaRPr kumimoji="1" lang="zh-CN" altLang="en-US" sz="2000" dirty="0">
              <a:solidFill>
                <a:schemeClr val="tx2"/>
              </a:solidFill>
            </a:endParaRPr>
          </a:p>
        </p:txBody>
      </p:sp>
      <p:sp>
        <p:nvSpPr>
          <p:cNvPr id="3" name="文本框 2">
            <a:extLst>
              <a:ext uri="{FF2B5EF4-FFF2-40B4-BE49-F238E27FC236}">
                <a16:creationId xmlns:a16="http://schemas.microsoft.com/office/drawing/2014/main" id="{61BB6456-69C3-9855-EA23-5F772220FA72}"/>
              </a:ext>
            </a:extLst>
          </p:cNvPr>
          <p:cNvSpPr txBox="1"/>
          <p:nvPr/>
        </p:nvSpPr>
        <p:spPr>
          <a:xfrm>
            <a:off x="48984" y="6330082"/>
            <a:ext cx="10758017" cy="523220"/>
          </a:xfrm>
          <a:prstGeom prst="rect">
            <a:avLst/>
          </a:prstGeom>
          <a:noFill/>
        </p:spPr>
        <p:txBody>
          <a:bodyPr wrap="square">
            <a:spAutoFit/>
          </a:bodyPr>
          <a:lstStyle/>
          <a:p>
            <a:r>
              <a:rPr lang="en-US" altLang="zh-CN" sz="1400" dirty="0" err="1">
                <a:solidFill>
                  <a:schemeClr val="bg1"/>
                </a:solidFill>
              </a:rPr>
              <a:t>Zhangchen</a:t>
            </a:r>
            <a:r>
              <a:rPr lang="en-US" altLang="zh-CN" sz="1400" dirty="0">
                <a:solidFill>
                  <a:schemeClr val="bg1"/>
                </a:solidFill>
              </a:rPr>
              <a:t> Zhou, Yaoyu Zhang, Zhi-Qin John Xu*, A rationale from frequency perspective for grokking in training neural network. </a:t>
            </a:r>
            <a:r>
              <a:rPr lang="en-US" altLang="zh-CN" sz="1400" dirty="0" err="1">
                <a:solidFill>
                  <a:schemeClr val="bg1"/>
                </a:solidFill>
              </a:rPr>
              <a:t>Arxiv</a:t>
            </a:r>
            <a:r>
              <a:rPr lang="en-US" altLang="zh-CN" sz="1400" dirty="0">
                <a:solidFill>
                  <a:schemeClr val="bg1"/>
                </a:solidFill>
              </a:rPr>
              <a:t> 2405.03095 </a:t>
            </a:r>
            <a:endParaRPr lang="zh-CN" altLang="en-US" sz="1400" dirty="0">
              <a:solidFill>
                <a:schemeClr val="bg1"/>
              </a:solidFill>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E1431A4B-7C31-94D2-50D8-926BAC97A8D6}"/>
                  </a:ext>
                </a:extLst>
              </p:cNvPr>
              <p:cNvSpPr txBox="1"/>
              <p:nvPr/>
            </p:nvSpPr>
            <p:spPr>
              <a:xfrm>
                <a:off x="5240222" y="1365550"/>
                <a:ext cx="4456943" cy="400110"/>
              </a:xfrm>
              <a:prstGeom prst="rect">
                <a:avLst/>
              </a:prstGeom>
              <a:noFill/>
            </p:spPr>
            <p:txBody>
              <a:bodyPr wrap="square" rtlCol="0">
                <a:spAutoFit/>
              </a:bodyPr>
              <a:lstStyle/>
              <a:p>
                <a:pPr algn="l"/>
                <a:r>
                  <a:rPr lang="en-US" altLang="zh-CN" sz="2000" b="1" dirty="0">
                    <a:solidFill>
                      <a:srgbClr val="FEC776"/>
                    </a:solidFill>
                  </a:rPr>
                  <a:t>More data that close to </a:t>
                </a:r>
                <a14:m>
                  <m:oMath xmlns:m="http://schemas.openxmlformats.org/officeDocument/2006/math">
                    <m:r>
                      <a:rPr lang="en-US" altLang="zh-CN" sz="2000" b="1" i="0" smtClean="0">
                        <a:solidFill>
                          <a:schemeClr val="tx1"/>
                        </a:solidFill>
                        <a:latin typeface="Cambria Math" panose="02040503050406030204" pitchFamily="18" charset="0"/>
                      </a:rPr>
                      <m:t>𝐬𝐢𝐧</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𝒙</m:t>
                    </m:r>
                    <m:r>
                      <a:rPr lang="en-US" altLang="zh-CN" sz="2000" b="1" i="1" smtClean="0">
                        <a:solidFill>
                          <a:schemeClr val="tx1"/>
                        </a:solidFill>
                        <a:latin typeface="Cambria Math" panose="02040503050406030204" pitchFamily="18" charset="0"/>
                      </a:rPr>
                      <m:t>)</m:t>
                    </m:r>
                  </m:oMath>
                </a14:m>
                <a:r>
                  <a:rPr lang="en-US" altLang="zh-CN" sz="2000" b="1" dirty="0">
                    <a:solidFill>
                      <a:schemeClr val="tx1"/>
                    </a:solidFill>
                  </a:rPr>
                  <a:t>.</a:t>
                </a:r>
                <a:endParaRPr lang="zh-CN" altLang="en-US" sz="2000" b="1" dirty="0">
                  <a:solidFill>
                    <a:srgbClr val="FEC776"/>
                  </a:solidFill>
                </a:endParaRPr>
              </a:p>
            </p:txBody>
          </p:sp>
        </mc:Choice>
        <mc:Fallback>
          <p:sp>
            <p:nvSpPr>
              <p:cNvPr id="4" name="文本框 3">
                <a:extLst>
                  <a:ext uri="{FF2B5EF4-FFF2-40B4-BE49-F238E27FC236}">
                    <a16:creationId xmlns:a16="http://schemas.microsoft.com/office/drawing/2014/main" id="{E1431A4B-7C31-94D2-50D8-926BAC97A8D6}"/>
                  </a:ext>
                </a:extLst>
              </p:cNvPr>
              <p:cNvSpPr txBox="1">
                <a:spLocks noRot="1" noChangeAspect="1" noMove="1" noResize="1" noEditPoints="1" noAdjustHandles="1" noChangeArrowheads="1" noChangeShapeType="1" noTextEdit="1"/>
              </p:cNvSpPr>
              <p:nvPr/>
            </p:nvSpPr>
            <p:spPr>
              <a:xfrm>
                <a:off x="5240222" y="1365550"/>
                <a:ext cx="4456943" cy="400110"/>
              </a:xfrm>
              <a:prstGeom prst="rect">
                <a:avLst/>
              </a:prstGeom>
              <a:blipFill>
                <a:blip r:embed="rId3"/>
                <a:stretch>
                  <a:fillRect l="-1505" t="-7576" b="-257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F57AB263-A679-2F50-396C-1B22AFA13597}"/>
                  </a:ext>
                </a:extLst>
              </p:cNvPr>
              <p:cNvSpPr txBox="1"/>
              <p:nvPr/>
            </p:nvSpPr>
            <p:spPr>
              <a:xfrm>
                <a:off x="1367741" y="3942215"/>
                <a:ext cx="4456943" cy="707886"/>
              </a:xfrm>
              <a:prstGeom prst="rect">
                <a:avLst/>
              </a:prstGeom>
              <a:noFill/>
            </p:spPr>
            <p:txBody>
              <a:bodyPr wrap="square" rtlCol="0">
                <a:spAutoFit/>
              </a:bodyPr>
              <a:lstStyle/>
              <a:p>
                <a:pPr algn="l"/>
                <a:r>
                  <a:rPr lang="en-US" altLang="zh-CN" sz="2000" dirty="0">
                    <a:solidFill>
                      <a:schemeClr val="bg2">
                        <a:lumMod val="60000"/>
                        <a:lumOff val="40000"/>
                      </a:schemeClr>
                    </a:solidFill>
                  </a:rPr>
                  <a:t>More data that are uniformly sampled from </a:t>
                </a:r>
                <a14:m>
                  <m:oMath xmlns:m="http://schemas.openxmlformats.org/officeDocument/2006/math">
                    <m:r>
                      <m:rPr>
                        <m:sty m:val="p"/>
                      </m:rPr>
                      <a:rPr lang="en-US" altLang="zh-CN" sz="2000" b="0" i="0" smtClean="0">
                        <a:solidFill>
                          <a:schemeClr val="bg2">
                            <a:lumMod val="60000"/>
                            <a:lumOff val="40000"/>
                          </a:schemeClr>
                        </a:solidFill>
                        <a:latin typeface="Cambria Math" panose="02040503050406030204" pitchFamily="18" charset="0"/>
                      </a:rPr>
                      <m:t>sin</m:t>
                    </m:r>
                    <m:r>
                      <a:rPr lang="en-US" altLang="zh-CN" sz="2000" b="0" i="1" smtClean="0">
                        <a:solidFill>
                          <a:schemeClr val="bg2">
                            <a:lumMod val="60000"/>
                            <a:lumOff val="40000"/>
                          </a:schemeClr>
                        </a:solidFill>
                        <a:latin typeface="Cambria Math" panose="02040503050406030204" pitchFamily="18" charset="0"/>
                      </a:rPr>
                      <m:t>⁡(6</m:t>
                    </m:r>
                    <m:r>
                      <a:rPr lang="en-US" altLang="zh-CN" sz="2000" b="0" i="1" smtClean="0">
                        <a:solidFill>
                          <a:schemeClr val="bg2">
                            <a:lumMod val="60000"/>
                            <a:lumOff val="40000"/>
                          </a:schemeClr>
                        </a:solidFill>
                        <a:latin typeface="Cambria Math" panose="02040503050406030204" pitchFamily="18" charset="0"/>
                      </a:rPr>
                      <m:t>𝑥</m:t>
                    </m:r>
                    <m:r>
                      <a:rPr lang="en-US" altLang="zh-CN" sz="2000" b="0" i="1" smtClean="0">
                        <a:solidFill>
                          <a:schemeClr val="bg2">
                            <a:lumMod val="60000"/>
                            <a:lumOff val="40000"/>
                          </a:schemeClr>
                        </a:solidFill>
                        <a:latin typeface="Cambria Math" panose="02040503050406030204" pitchFamily="18" charset="0"/>
                      </a:rPr>
                      <m:t>)</m:t>
                    </m:r>
                  </m:oMath>
                </a14:m>
                <a:r>
                  <a:rPr lang="en-US" altLang="zh-CN" sz="2000" dirty="0">
                    <a:solidFill>
                      <a:schemeClr val="bg2">
                        <a:lumMod val="60000"/>
                        <a:lumOff val="40000"/>
                      </a:schemeClr>
                    </a:solidFill>
                  </a:rPr>
                  <a:t>.</a:t>
                </a:r>
                <a:endParaRPr lang="zh-CN" altLang="en-US" sz="2000" dirty="0">
                  <a:solidFill>
                    <a:schemeClr val="bg2">
                      <a:lumMod val="60000"/>
                      <a:lumOff val="40000"/>
                    </a:schemeClr>
                  </a:solidFill>
                </a:endParaRPr>
              </a:p>
            </p:txBody>
          </p:sp>
        </mc:Choice>
        <mc:Fallback>
          <p:sp>
            <p:nvSpPr>
              <p:cNvPr id="5" name="文本框 4">
                <a:extLst>
                  <a:ext uri="{FF2B5EF4-FFF2-40B4-BE49-F238E27FC236}">
                    <a16:creationId xmlns:a16="http://schemas.microsoft.com/office/drawing/2014/main" id="{F57AB263-A679-2F50-396C-1B22AFA13597}"/>
                  </a:ext>
                </a:extLst>
              </p:cNvPr>
              <p:cNvSpPr txBox="1">
                <a:spLocks noRot="1" noChangeAspect="1" noMove="1" noResize="1" noEditPoints="1" noAdjustHandles="1" noChangeArrowheads="1" noChangeShapeType="1" noTextEdit="1"/>
              </p:cNvSpPr>
              <p:nvPr/>
            </p:nvSpPr>
            <p:spPr>
              <a:xfrm>
                <a:off x="1367741" y="3942215"/>
                <a:ext cx="4456943" cy="707886"/>
              </a:xfrm>
              <a:prstGeom prst="rect">
                <a:avLst/>
              </a:prstGeom>
              <a:blipFill>
                <a:blip r:embed="rId4"/>
                <a:stretch>
                  <a:fillRect l="-1368" t="-4310" b="-155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3337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7AE933A-14CF-6AE1-EED6-0FF570C9B752}"/>
              </a:ext>
            </a:extLst>
          </p:cNvPr>
          <p:cNvSpPr txBox="1">
            <a:spLocks/>
          </p:cNvSpPr>
          <p:nvPr/>
        </p:nvSpPr>
        <p:spPr>
          <a:xfrm>
            <a:off x="1" y="2808288"/>
            <a:ext cx="1219200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dirty="0">
                <a:solidFill>
                  <a:srgbClr val="B61516"/>
                </a:solidFill>
              </a:rPr>
              <a:t>Neural collapse</a:t>
            </a:r>
          </a:p>
        </p:txBody>
      </p:sp>
    </p:spTree>
    <p:extLst>
      <p:ext uri="{BB962C8B-B14F-4D97-AF65-F5344CB8AC3E}">
        <p14:creationId xmlns:p14="http://schemas.microsoft.com/office/powerpoint/2010/main" val="3082223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02DBE-E8F7-5082-F972-3E4CB2CF315F}"/>
              </a:ext>
            </a:extLst>
          </p:cNvPr>
          <p:cNvSpPr>
            <a:spLocks noGrp="1"/>
          </p:cNvSpPr>
          <p:nvPr>
            <p:ph type="title"/>
          </p:nvPr>
        </p:nvSpPr>
        <p:spPr/>
        <p:txBody>
          <a:bodyPr/>
          <a:lstStyle/>
          <a:p>
            <a:r>
              <a:rPr lang="en-US" altLang="zh-CN" dirty="0">
                <a:solidFill>
                  <a:srgbClr val="B61516"/>
                </a:solidFill>
              </a:rPr>
              <a:t>Neural collapse</a:t>
            </a:r>
            <a:endParaRPr kumimoji="1" lang="zh-CN" altLang="en-US" dirty="0"/>
          </a:p>
        </p:txBody>
      </p:sp>
      <p:pic>
        <p:nvPicPr>
          <p:cNvPr id="7" name="Picture 2" descr="What are Neural Networks? | IBM">
            <a:extLst>
              <a:ext uri="{FF2B5EF4-FFF2-40B4-BE49-F238E27FC236}">
                <a16:creationId xmlns:a16="http://schemas.microsoft.com/office/drawing/2014/main" id="{039C21ED-FBA6-E531-3878-18B1F4B6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32" y="761979"/>
            <a:ext cx="7700016" cy="5468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A8C223B-BE32-6409-78E7-180AC4128269}"/>
              </a:ext>
            </a:extLst>
          </p:cNvPr>
          <p:cNvSpPr txBox="1"/>
          <p:nvPr/>
        </p:nvSpPr>
        <p:spPr>
          <a:xfrm>
            <a:off x="9369046" y="1845249"/>
            <a:ext cx="2590800" cy="584775"/>
          </a:xfrm>
          <a:prstGeom prst="rect">
            <a:avLst/>
          </a:prstGeom>
          <a:noFill/>
        </p:spPr>
        <p:txBody>
          <a:bodyPr wrap="square" rtlCol="0">
            <a:spAutoFit/>
          </a:bodyPr>
          <a:lstStyle/>
          <a:p>
            <a:pPr algn="l"/>
            <a:r>
              <a:rPr lang="en-US" altLang="zh-CN" sz="3200" dirty="0"/>
              <a:t>Feature</a:t>
            </a:r>
            <a:endParaRPr lang="zh-CN" altLang="en-US" sz="3200" dirty="0"/>
          </a:p>
        </p:txBody>
      </p:sp>
      <p:sp>
        <p:nvSpPr>
          <p:cNvPr id="9" name="矩形: 圆角 8">
            <a:extLst>
              <a:ext uri="{FF2B5EF4-FFF2-40B4-BE49-F238E27FC236}">
                <a16:creationId xmlns:a16="http://schemas.microsoft.com/office/drawing/2014/main" id="{4BB704E6-F5D5-46A7-854C-4A7D5A92F57D}"/>
              </a:ext>
            </a:extLst>
          </p:cNvPr>
          <p:cNvSpPr/>
          <p:nvPr/>
        </p:nvSpPr>
        <p:spPr>
          <a:xfrm>
            <a:off x="5975987" y="1404730"/>
            <a:ext cx="940904" cy="4764157"/>
          </a:xfrm>
          <a:prstGeom prst="roundRect">
            <a:avLst/>
          </a:prstGeom>
          <a:noFill/>
          <a:ln w="38100">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DB40F064-E8A2-4D64-602F-D60183042EA6}"/>
              </a:ext>
            </a:extLst>
          </p:cNvPr>
          <p:cNvSpPr/>
          <p:nvPr/>
        </p:nvSpPr>
        <p:spPr>
          <a:xfrm>
            <a:off x="7118131" y="2022580"/>
            <a:ext cx="2068940" cy="2301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6426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F5946-6106-AA14-9FC2-FEA628FEA8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A35FC4-4642-6CE7-814C-E6F7F0F673D8}"/>
              </a:ext>
            </a:extLst>
          </p:cNvPr>
          <p:cNvSpPr>
            <a:spLocks noGrp="1"/>
          </p:cNvSpPr>
          <p:nvPr>
            <p:ph type="title"/>
          </p:nvPr>
        </p:nvSpPr>
        <p:spPr/>
        <p:txBody>
          <a:bodyPr/>
          <a:lstStyle/>
          <a:p>
            <a:r>
              <a:rPr lang="en-US" altLang="zh-CN" dirty="0">
                <a:solidFill>
                  <a:srgbClr val="B61516"/>
                </a:solidFill>
              </a:rPr>
              <a:t>Neural collapse</a:t>
            </a:r>
            <a:endParaRPr kumimoji="1" lang="zh-CN" altLang="en-US" dirty="0"/>
          </a:p>
        </p:txBody>
      </p:sp>
      <p:pic>
        <p:nvPicPr>
          <p:cNvPr id="4" name="内容占位符 3">
            <a:extLst>
              <a:ext uri="{FF2B5EF4-FFF2-40B4-BE49-F238E27FC236}">
                <a16:creationId xmlns:a16="http://schemas.microsoft.com/office/drawing/2014/main" id="{9BDAB9F1-D494-3A78-4D0D-80DA0E1B8E1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197274" y="762000"/>
            <a:ext cx="7797452" cy="5334000"/>
          </a:xfrm>
          <a:prstGeom prst="rect">
            <a:avLst/>
          </a:prstGeom>
        </p:spPr>
      </p:pic>
      <p:sp>
        <p:nvSpPr>
          <p:cNvPr id="5" name="文本框 4">
            <a:extLst>
              <a:ext uri="{FF2B5EF4-FFF2-40B4-BE49-F238E27FC236}">
                <a16:creationId xmlns:a16="http://schemas.microsoft.com/office/drawing/2014/main" id="{12EDF010-275B-8820-4169-37934D82E4DB}"/>
              </a:ext>
            </a:extLst>
          </p:cNvPr>
          <p:cNvSpPr txBox="1"/>
          <p:nvPr/>
        </p:nvSpPr>
        <p:spPr>
          <a:xfrm>
            <a:off x="111414" y="5753662"/>
            <a:ext cx="7829005" cy="523220"/>
          </a:xfrm>
          <a:prstGeom prst="rect">
            <a:avLst/>
          </a:prstGeom>
          <a:noFill/>
        </p:spPr>
        <p:txBody>
          <a:bodyPr wrap="square" rtlCol="0">
            <a:spAutoFit/>
          </a:bodyPr>
          <a:lstStyle/>
          <a:p>
            <a:r>
              <a:rPr lang="en" altLang="zh-CN" sz="1400" dirty="0">
                <a:solidFill>
                  <a:schemeClr val="tx2"/>
                </a:solidFill>
              </a:rPr>
              <a:t>Han, X. Y., Vardan </a:t>
            </a:r>
            <a:r>
              <a:rPr lang="en" altLang="zh-CN" sz="1400" dirty="0" err="1">
                <a:solidFill>
                  <a:schemeClr val="tx2"/>
                </a:solidFill>
              </a:rPr>
              <a:t>Papyan</a:t>
            </a:r>
            <a:r>
              <a:rPr lang="en" altLang="zh-CN" sz="1400" dirty="0">
                <a:solidFill>
                  <a:schemeClr val="tx2"/>
                </a:solidFill>
              </a:rPr>
              <a:t>, and David L. </a:t>
            </a:r>
            <a:r>
              <a:rPr lang="en" altLang="zh-CN" sz="1400" dirty="0" err="1">
                <a:solidFill>
                  <a:schemeClr val="tx2"/>
                </a:solidFill>
              </a:rPr>
              <a:t>Donoho</a:t>
            </a:r>
            <a:r>
              <a:rPr lang="en" altLang="zh-CN" sz="1400" dirty="0">
                <a:solidFill>
                  <a:schemeClr val="tx2"/>
                </a:solidFill>
              </a:rPr>
              <a:t>. "Neural Collapse Under MSE Loss: Proximity to and Dynamics on the Central Path." </a:t>
            </a:r>
            <a:r>
              <a:rPr lang="en" altLang="zh-CN" sz="1400" i="1" dirty="0">
                <a:solidFill>
                  <a:schemeClr val="tx2"/>
                </a:solidFill>
              </a:rPr>
              <a:t>International Conference on Learning Representations</a:t>
            </a:r>
            <a:r>
              <a:rPr lang="en" altLang="zh-CN" sz="1400" dirty="0">
                <a:solidFill>
                  <a:schemeClr val="tx2"/>
                </a:solidFill>
              </a:rPr>
              <a:t>.</a:t>
            </a:r>
          </a:p>
        </p:txBody>
      </p:sp>
      <p:sp>
        <p:nvSpPr>
          <p:cNvPr id="6" name="文本框 5">
            <a:extLst>
              <a:ext uri="{FF2B5EF4-FFF2-40B4-BE49-F238E27FC236}">
                <a16:creationId xmlns:a16="http://schemas.microsoft.com/office/drawing/2014/main" id="{EF7ADD84-2A86-AFA5-304D-A8D7D94386DC}"/>
              </a:ext>
            </a:extLst>
          </p:cNvPr>
          <p:cNvSpPr txBox="1"/>
          <p:nvPr/>
        </p:nvSpPr>
        <p:spPr>
          <a:xfrm>
            <a:off x="8314314" y="5753662"/>
            <a:ext cx="3496444" cy="369332"/>
          </a:xfrm>
          <a:prstGeom prst="rect">
            <a:avLst/>
          </a:prstGeom>
          <a:noFill/>
        </p:spPr>
        <p:txBody>
          <a:bodyPr wrap="square">
            <a:spAutoFit/>
          </a:bodyPr>
          <a:lstStyle/>
          <a:p>
            <a:r>
              <a:rPr lang="en-US" altLang="zh-CN" b="0" i="0" dirty="0">
                <a:solidFill>
                  <a:srgbClr val="000000"/>
                </a:solidFill>
                <a:effectLst/>
                <a:latin typeface="Lucida Grande"/>
              </a:rPr>
              <a:t>Simplex Equiangular Tight Frame</a:t>
            </a:r>
            <a:endParaRPr lang="zh-CN" altLang="en-US" dirty="0"/>
          </a:p>
        </p:txBody>
      </p:sp>
    </p:spTree>
    <p:extLst>
      <p:ext uri="{BB962C8B-B14F-4D97-AF65-F5344CB8AC3E}">
        <p14:creationId xmlns:p14="http://schemas.microsoft.com/office/powerpoint/2010/main" val="687425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7AE933A-14CF-6AE1-EED6-0FF570C9B752}"/>
              </a:ext>
            </a:extLst>
          </p:cNvPr>
          <p:cNvSpPr txBox="1">
            <a:spLocks/>
          </p:cNvSpPr>
          <p:nvPr/>
        </p:nvSpPr>
        <p:spPr>
          <a:xfrm>
            <a:off x="1" y="2808288"/>
            <a:ext cx="1219200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dirty="0">
                <a:solidFill>
                  <a:srgbClr val="B61516"/>
                </a:solidFill>
              </a:rPr>
              <a:t>Mode connectivity</a:t>
            </a:r>
          </a:p>
        </p:txBody>
      </p:sp>
    </p:spTree>
    <p:extLst>
      <p:ext uri="{BB962C8B-B14F-4D97-AF65-F5344CB8AC3E}">
        <p14:creationId xmlns:p14="http://schemas.microsoft.com/office/powerpoint/2010/main" val="2796500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0C82F-9EBC-431D-994E-8C8DE71AAC57}"/>
              </a:ext>
            </a:extLst>
          </p:cNvPr>
          <p:cNvSpPr>
            <a:spLocks noGrp="1"/>
          </p:cNvSpPr>
          <p:nvPr>
            <p:ph type="title"/>
          </p:nvPr>
        </p:nvSpPr>
        <p:spPr/>
        <p:txBody>
          <a:bodyPr/>
          <a:lstStyle/>
          <a:p>
            <a:r>
              <a:rPr lang="en-US" altLang="zh-CN" dirty="0"/>
              <a:t>Loss</a:t>
            </a:r>
            <a:r>
              <a:rPr lang="zh-CN" altLang="en-US" dirty="0"/>
              <a:t> </a:t>
            </a:r>
            <a:r>
              <a:rPr lang="en-US" altLang="zh-CN" dirty="0"/>
              <a:t>landscape</a:t>
            </a:r>
            <a:r>
              <a:rPr lang="zh-CN" altLang="en-US" dirty="0"/>
              <a:t> </a:t>
            </a:r>
            <a:r>
              <a:rPr lang="en-US" altLang="zh-CN" dirty="0"/>
              <a:t>can</a:t>
            </a:r>
            <a:r>
              <a:rPr lang="zh-CN" altLang="en-US" dirty="0"/>
              <a:t> </a:t>
            </a:r>
            <a:r>
              <a:rPr lang="en-US" altLang="zh-CN" dirty="0"/>
              <a:t>be</a:t>
            </a:r>
            <a:r>
              <a:rPr lang="zh-CN" altLang="en-US" dirty="0"/>
              <a:t> </a:t>
            </a:r>
            <a:r>
              <a:rPr lang="en-US" altLang="zh-CN" dirty="0"/>
              <a:t>any</a:t>
            </a:r>
            <a:r>
              <a:rPr lang="zh-CN" altLang="en-US" dirty="0"/>
              <a:t> </a:t>
            </a:r>
            <a:r>
              <a:rPr lang="en-US" altLang="zh-CN" dirty="0"/>
              <a:t>pattern</a:t>
            </a:r>
            <a:endParaRPr lang="zh-CN" altLang="en-US" dirty="0"/>
          </a:p>
        </p:txBody>
      </p:sp>
      <p:pic>
        <p:nvPicPr>
          <p:cNvPr id="5" name="图片 4">
            <a:extLst>
              <a:ext uri="{FF2B5EF4-FFF2-40B4-BE49-F238E27FC236}">
                <a16:creationId xmlns:a16="http://schemas.microsoft.com/office/drawing/2014/main" id="{095027A2-0C3C-420D-93A2-CC49889F4A0C}"/>
              </a:ext>
            </a:extLst>
          </p:cNvPr>
          <p:cNvPicPr>
            <a:picLocks noChangeAspect="1"/>
          </p:cNvPicPr>
          <p:nvPr/>
        </p:nvPicPr>
        <p:blipFill>
          <a:blip r:embed="rId2"/>
          <a:stretch>
            <a:fillRect/>
          </a:stretch>
        </p:blipFill>
        <p:spPr>
          <a:xfrm>
            <a:off x="0" y="1943246"/>
            <a:ext cx="12192000" cy="2971508"/>
          </a:xfrm>
          <a:prstGeom prst="rect">
            <a:avLst/>
          </a:prstGeom>
        </p:spPr>
      </p:pic>
      <p:sp>
        <p:nvSpPr>
          <p:cNvPr id="8" name="文本框 7">
            <a:extLst>
              <a:ext uri="{FF2B5EF4-FFF2-40B4-BE49-F238E27FC236}">
                <a16:creationId xmlns:a16="http://schemas.microsoft.com/office/drawing/2014/main" id="{9E664A84-8D6A-4E01-A1EF-FB823BDA42C1}"/>
              </a:ext>
            </a:extLst>
          </p:cNvPr>
          <p:cNvSpPr txBox="1"/>
          <p:nvPr/>
        </p:nvSpPr>
        <p:spPr>
          <a:xfrm>
            <a:off x="8503478" y="5801547"/>
            <a:ext cx="33433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NimbusRomNo9L-Regu"/>
                <a:ea typeface="黑体"/>
                <a:cs typeface="+mn-cs"/>
              </a:rPr>
              <a:t>I. </a:t>
            </a:r>
            <a:r>
              <a:rPr kumimoji="0" lang="en-US" altLang="zh-CN" sz="1800" b="0" i="0" u="none" strike="noStrike" kern="1200" cap="none" spc="0" normalizeH="0" baseline="0" noProof="0" dirty="0" err="1">
                <a:ln>
                  <a:noFill/>
                </a:ln>
                <a:solidFill>
                  <a:srgbClr val="000000"/>
                </a:solidFill>
                <a:effectLst/>
                <a:uLnTx/>
                <a:uFillTx/>
                <a:latin typeface="NimbusRomNo9L-Regu"/>
                <a:ea typeface="黑体"/>
                <a:cs typeface="+mn-cs"/>
              </a:rPr>
              <a:t>Skorokhodov</a:t>
            </a:r>
            <a:r>
              <a:rPr kumimoji="0" lang="en-US" altLang="zh-CN" sz="1800" b="0" i="0" u="none" strike="noStrike" kern="1200" cap="none" spc="0" normalizeH="0" baseline="0" noProof="0" dirty="0">
                <a:ln>
                  <a:noFill/>
                </a:ln>
                <a:solidFill>
                  <a:srgbClr val="000000"/>
                </a:solidFill>
                <a:effectLst/>
                <a:uLnTx/>
                <a:uFillTx/>
                <a:latin typeface="NimbusRomNo9L-Regu"/>
                <a:ea typeface="黑体"/>
                <a:cs typeface="+mn-cs"/>
              </a:rPr>
              <a:t>, M. </a:t>
            </a:r>
            <a:r>
              <a:rPr kumimoji="0" lang="en-US" altLang="zh-CN" sz="1800" b="0" i="0" u="none" strike="noStrike" kern="1200" cap="none" spc="0" normalizeH="0" baseline="0" noProof="0" dirty="0" err="1">
                <a:ln>
                  <a:noFill/>
                </a:ln>
                <a:solidFill>
                  <a:srgbClr val="000000"/>
                </a:solidFill>
                <a:effectLst/>
                <a:uLnTx/>
                <a:uFillTx/>
                <a:latin typeface="NimbusRomNo9L-Regu"/>
                <a:ea typeface="黑体"/>
                <a:cs typeface="+mn-cs"/>
              </a:rPr>
              <a:t>Burtsev</a:t>
            </a:r>
            <a:r>
              <a:rPr kumimoji="0" lang="en-US" altLang="zh-CN" sz="1800" b="0" i="0" u="none" strike="noStrike" kern="1200" cap="none" spc="0" normalizeH="0" baseline="0" noProof="0" dirty="0">
                <a:ln>
                  <a:noFill/>
                </a:ln>
                <a:solidFill>
                  <a:srgbClr val="000000"/>
                </a:solidFill>
                <a:effectLst/>
                <a:uLnTx/>
                <a:uFillTx/>
                <a:latin typeface="NimbusRomNo9L-Regu"/>
                <a:ea typeface="黑体"/>
                <a:cs typeface="+mn-cs"/>
              </a:rPr>
              <a:t>, 2019</a:t>
            </a: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3132505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7307A0F-9975-72BD-57CD-94F849970B21}"/>
              </a:ext>
            </a:extLst>
          </p:cNvPr>
          <p:cNvPicPr>
            <a:picLocks noChangeAspect="1"/>
          </p:cNvPicPr>
          <p:nvPr/>
        </p:nvPicPr>
        <p:blipFill>
          <a:blip r:embed="rId2"/>
          <a:stretch>
            <a:fillRect/>
          </a:stretch>
        </p:blipFill>
        <p:spPr>
          <a:xfrm>
            <a:off x="581658" y="949869"/>
            <a:ext cx="11068101" cy="4298113"/>
          </a:xfrm>
          <a:prstGeom prst="rect">
            <a:avLst/>
          </a:prstGeom>
        </p:spPr>
      </p:pic>
      <p:sp>
        <p:nvSpPr>
          <p:cNvPr id="3" name="标题 1">
            <a:extLst>
              <a:ext uri="{FF2B5EF4-FFF2-40B4-BE49-F238E27FC236}">
                <a16:creationId xmlns:a16="http://schemas.microsoft.com/office/drawing/2014/main" id="{DAFFA67B-56F8-D5F1-F8DF-851A9056B366}"/>
              </a:ext>
            </a:extLst>
          </p:cNvPr>
          <p:cNvSpPr txBox="1">
            <a:spLocks/>
          </p:cNvSpPr>
          <p:nvPr/>
        </p:nvSpPr>
        <p:spPr>
          <a:xfrm>
            <a:off x="180826" y="187890"/>
            <a:ext cx="11429516" cy="761979"/>
          </a:xfrm>
          <a:prstGeom prst="rect">
            <a:avLst/>
          </a:prstGeom>
        </p:spPr>
        <p:txBody>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r>
              <a:rPr lang="en-US" altLang="zh-CN" dirty="0">
                <a:solidFill>
                  <a:srgbClr val="B61516"/>
                </a:solidFill>
              </a:rPr>
              <a:t>Mode</a:t>
            </a:r>
            <a:r>
              <a:rPr lang="zh-CN" altLang="en-US" dirty="0">
                <a:solidFill>
                  <a:srgbClr val="B61516"/>
                </a:solidFill>
              </a:rPr>
              <a:t> </a:t>
            </a:r>
            <a:r>
              <a:rPr lang="en-US" altLang="zh-CN" dirty="0">
                <a:solidFill>
                  <a:srgbClr val="B61516"/>
                </a:solidFill>
              </a:rPr>
              <a:t>connectivity</a:t>
            </a:r>
            <a:endParaRPr kumimoji="1" lang="zh-CN" altLang="en-US" dirty="0"/>
          </a:p>
        </p:txBody>
      </p:sp>
      <p:sp>
        <p:nvSpPr>
          <p:cNvPr id="4" name="文本框 3">
            <a:extLst>
              <a:ext uri="{FF2B5EF4-FFF2-40B4-BE49-F238E27FC236}">
                <a16:creationId xmlns:a16="http://schemas.microsoft.com/office/drawing/2014/main" id="{EF2CF841-F2C3-0764-5CB2-2441BC0BA415}"/>
              </a:ext>
            </a:extLst>
          </p:cNvPr>
          <p:cNvSpPr txBox="1"/>
          <p:nvPr/>
        </p:nvSpPr>
        <p:spPr>
          <a:xfrm>
            <a:off x="111414" y="5753662"/>
            <a:ext cx="7829005" cy="523220"/>
          </a:xfrm>
          <a:prstGeom prst="rect">
            <a:avLst/>
          </a:prstGeom>
          <a:noFill/>
        </p:spPr>
        <p:txBody>
          <a:bodyPr wrap="square" rtlCol="0">
            <a:spAutoFit/>
          </a:bodyPr>
          <a:lstStyle/>
          <a:p>
            <a:r>
              <a:rPr lang="en" altLang="zh-CN" sz="1400" dirty="0" err="1">
                <a:solidFill>
                  <a:schemeClr val="tx2"/>
                </a:solidFill>
              </a:rPr>
              <a:t>Garipov</a:t>
            </a:r>
            <a:r>
              <a:rPr lang="en" altLang="zh-CN" sz="1400" dirty="0">
                <a:solidFill>
                  <a:schemeClr val="tx2"/>
                </a:solidFill>
              </a:rPr>
              <a:t>, Timur, et al. "Loss surfaces, mode connectivity, and fast </a:t>
            </a:r>
            <a:r>
              <a:rPr lang="en" altLang="zh-CN" sz="1400" dirty="0" err="1">
                <a:solidFill>
                  <a:schemeClr val="tx2"/>
                </a:solidFill>
              </a:rPr>
              <a:t>ensembling</a:t>
            </a:r>
            <a:r>
              <a:rPr lang="en" altLang="zh-CN" sz="1400" dirty="0">
                <a:solidFill>
                  <a:schemeClr val="tx2"/>
                </a:solidFill>
              </a:rPr>
              <a:t> of </a:t>
            </a:r>
            <a:r>
              <a:rPr lang="en" altLang="zh-CN" sz="1400" dirty="0" err="1">
                <a:solidFill>
                  <a:schemeClr val="tx2"/>
                </a:solidFill>
              </a:rPr>
              <a:t>dnns</a:t>
            </a:r>
            <a:r>
              <a:rPr lang="en" altLang="zh-CN" sz="1400" dirty="0">
                <a:solidFill>
                  <a:schemeClr val="tx2"/>
                </a:solidFill>
              </a:rPr>
              <a:t>." </a:t>
            </a:r>
            <a:r>
              <a:rPr lang="en" altLang="zh-CN" sz="1400" i="1" dirty="0">
                <a:solidFill>
                  <a:schemeClr val="tx2"/>
                </a:solidFill>
              </a:rPr>
              <a:t>Advances in neural information processing systems</a:t>
            </a:r>
            <a:r>
              <a:rPr lang="en" altLang="zh-CN" sz="1400" dirty="0">
                <a:solidFill>
                  <a:schemeClr val="tx2"/>
                </a:solidFill>
              </a:rPr>
              <a:t> 31 (2018).</a:t>
            </a:r>
          </a:p>
        </p:txBody>
      </p:sp>
    </p:spTree>
    <p:extLst>
      <p:ext uri="{BB962C8B-B14F-4D97-AF65-F5344CB8AC3E}">
        <p14:creationId xmlns:p14="http://schemas.microsoft.com/office/powerpoint/2010/main" val="2591197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305E5-81D4-9B26-186E-5154267011B2}"/>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12BC926-A91E-4C97-D6DF-5B78C6EA4BD5}"/>
              </a:ext>
            </a:extLst>
          </p:cNvPr>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altLang="zh-CN"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rPr>
              <a:t>Neural network regression</a:t>
            </a:r>
            <a:endParaRPr kumimoji="0" lang="zh-CN" altLang="en-US"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5" name="图片 4">
            <a:extLst>
              <a:ext uri="{FF2B5EF4-FFF2-40B4-BE49-F238E27FC236}">
                <a16:creationId xmlns:a16="http://schemas.microsoft.com/office/drawing/2014/main" id="{3C958F99-5765-ADF5-4643-00AF53089746}"/>
              </a:ext>
            </a:extLst>
          </p:cNvPr>
          <p:cNvPicPr>
            <a:picLocks noChangeAspect="1"/>
          </p:cNvPicPr>
          <p:nvPr>
            <p:custDataLst>
              <p:tags r:id="rId2"/>
            </p:custDataLst>
          </p:nvPr>
        </p:nvPicPr>
        <p:blipFill>
          <a:blip r:embed="rId11">
            <a:clrChange>
              <a:clrFrom>
                <a:srgbClr val="FFFFFF">
                  <a:alpha val="100000"/>
                </a:srgbClr>
              </a:clrFrom>
              <a:clrTo>
                <a:srgbClr val="FFFFFF">
                  <a:alpha val="100000"/>
                  <a:alpha val="0"/>
                </a:srgbClr>
              </a:clrTo>
            </a:clrChange>
          </a:blip>
          <a:stretch>
            <a:fillRect/>
          </a:stretch>
        </p:blipFill>
        <p:spPr>
          <a:xfrm>
            <a:off x="4252594" y="1573971"/>
            <a:ext cx="4197765" cy="432497"/>
          </a:xfrm>
          <a:prstGeom prst="rect">
            <a:avLst/>
          </a:prstGeom>
        </p:spPr>
      </p:pic>
      <p:sp>
        <p:nvSpPr>
          <p:cNvPr id="13" name="文本框 12">
            <a:extLst>
              <a:ext uri="{FF2B5EF4-FFF2-40B4-BE49-F238E27FC236}">
                <a16:creationId xmlns:a16="http://schemas.microsoft.com/office/drawing/2014/main" id="{C342934A-902A-0C48-632E-823530840396}"/>
              </a:ext>
            </a:extLst>
          </p:cNvPr>
          <p:cNvSpPr txBox="1"/>
          <p:nvPr>
            <p:custDataLst>
              <p:tags r:id="rId3"/>
            </p:custDataLst>
          </p:nvPr>
        </p:nvSpPr>
        <p:spPr>
          <a:xfrm>
            <a:off x="1392463" y="2897864"/>
            <a:ext cx="1632711"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Arial"/>
                <a:ea typeface="微软雅黑"/>
                <a:cs typeface="+mn-cs"/>
              </a:rPr>
              <a:t>Loss/Risk:</a:t>
            </a:r>
            <a:endParaRPr kumimoji="0" lang="zh-CN" altLang="en-US" sz="2000" b="0" i="0" u="none" strike="noStrike" kern="1200" cap="none" spc="0" normalizeH="0" baseline="0" noProof="0" dirty="0">
              <a:ln>
                <a:noFill/>
              </a:ln>
              <a:solidFill>
                <a:srgbClr val="1B1C21"/>
              </a:solidFill>
              <a:effectLst/>
              <a:uLnTx/>
              <a:uFillTx/>
              <a:latin typeface="Arial"/>
              <a:ea typeface="微软雅黑"/>
              <a:cs typeface="+mn-cs"/>
            </a:endParaRPr>
          </a:p>
        </p:txBody>
      </p:sp>
      <p:pic>
        <p:nvPicPr>
          <p:cNvPr id="15" name="图片 14">
            <a:extLst>
              <a:ext uri="{FF2B5EF4-FFF2-40B4-BE49-F238E27FC236}">
                <a16:creationId xmlns:a16="http://schemas.microsoft.com/office/drawing/2014/main" id="{DC747D08-1C9C-A3AE-BB8B-3D28D618C14B}"/>
              </a:ext>
            </a:extLst>
          </p:cNvPr>
          <p:cNvPicPr>
            <a:picLocks noChangeAspect="1"/>
          </p:cNvPicPr>
          <p:nvPr>
            <p:custDataLst>
              <p:tags r:id="rId4"/>
            </p:custDataLst>
          </p:nvPr>
        </p:nvPicPr>
        <p:blipFill>
          <a:blip r:embed="rId12">
            <a:clrChange>
              <a:clrFrom>
                <a:srgbClr val="FFFFFF">
                  <a:alpha val="100000"/>
                </a:srgbClr>
              </a:clrFrom>
              <a:clrTo>
                <a:srgbClr val="FFFFFF">
                  <a:alpha val="100000"/>
                  <a:alpha val="0"/>
                </a:srgbClr>
              </a:clrTo>
            </a:clrChange>
          </a:blip>
          <a:stretch>
            <a:fillRect/>
          </a:stretch>
        </p:blipFill>
        <p:spPr>
          <a:xfrm>
            <a:off x="4444717" y="3087075"/>
            <a:ext cx="2620010" cy="795020"/>
          </a:xfrm>
          <a:prstGeom prst="rect">
            <a:avLst/>
          </a:prstGeom>
        </p:spPr>
      </p:pic>
      <p:sp>
        <p:nvSpPr>
          <p:cNvPr id="19" name="文本框 18">
            <a:extLst>
              <a:ext uri="{FF2B5EF4-FFF2-40B4-BE49-F238E27FC236}">
                <a16:creationId xmlns:a16="http://schemas.microsoft.com/office/drawing/2014/main" id="{16CBF38D-E3C0-78E1-FF0A-51969E3C07A1}"/>
              </a:ext>
            </a:extLst>
          </p:cNvPr>
          <p:cNvSpPr txBox="1"/>
          <p:nvPr>
            <p:custDataLst>
              <p:tags r:id="rId5"/>
            </p:custDataLst>
          </p:nvPr>
        </p:nvSpPr>
        <p:spPr>
          <a:xfrm>
            <a:off x="1288158" y="5025337"/>
            <a:ext cx="10612755" cy="36830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800" b="0" i="0" u="none" strike="noStrike" kern="1200" cap="none" spc="0" normalizeH="0" baseline="0" noProof="0" dirty="0">
                <a:ln>
                  <a:noFill/>
                </a:ln>
                <a:solidFill>
                  <a:srgbClr val="000000"/>
                </a:solidFill>
                <a:effectLst/>
                <a:uLnTx/>
                <a:uFillTx/>
                <a:latin typeface="LMRoman10-Regular-Identity-H"/>
                <a:ea typeface="微软雅黑"/>
                <a:cs typeface="+mn-cs"/>
              </a:rPr>
              <a:t>Generalization error: loss on test data set (not for training)</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21" name="图片 20">
            <a:extLst>
              <a:ext uri="{FF2B5EF4-FFF2-40B4-BE49-F238E27FC236}">
                <a16:creationId xmlns:a16="http://schemas.microsoft.com/office/drawing/2014/main" id="{C5A9D777-7DB2-88DD-49B6-CDCB360C0FB9}"/>
              </a:ext>
            </a:extLst>
          </p:cNvPr>
          <p:cNvPicPr>
            <a:picLocks noChangeAspect="1"/>
          </p:cNvPicPr>
          <p:nvPr>
            <p:custDataLst>
              <p:tags r:id="rId6"/>
            </p:custDataLst>
          </p:nvPr>
        </p:nvPicPr>
        <p:blipFill>
          <a:blip r:embed="rId13">
            <a:clrChange>
              <a:clrFrom>
                <a:srgbClr val="FFFFFF">
                  <a:alpha val="100000"/>
                </a:srgbClr>
              </a:clrFrom>
              <a:clrTo>
                <a:srgbClr val="FFFFFF">
                  <a:alpha val="100000"/>
                  <a:alpha val="0"/>
                </a:srgbClr>
              </a:clrTo>
            </a:clrChange>
          </a:blip>
          <a:stretch>
            <a:fillRect/>
          </a:stretch>
        </p:blipFill>
        <p:spPr>
          <a:xfrm>
            <a:off x="4193540" y="5491480"/>
            <a:ext cx="4516120" cy="820420"/>
          </a:xfrm>
          <a:prstGeom prst="rect">
            <a:avLst/>
          </a:prstGeom>
        </p:spPr>
      </p:pic>
      <p:sp>
        <p:nvSpPr>
          <p:cNvPr id="6" name="文本框 5">
            <a:extLst>
              <a:ext uri="{FF2B5EF4-FFF2-40B4-BE49-F238E27FC236}">
                <a16:creationId xmlns:a16="http://schemas.microsoft.com/office/drawing/2014/main" id="{39D350D6-2AAB-3CD1-0315-B49B87CA45E1}"/>
              </a:ext>
            </a:extLst>
          </p:cNvPr>
          <p:cNvSpPr txBox="1"/>
          <p:nvPr>
            <p:custDataLst>
              <p:tags r:id="rId7"/>
            </p:custDataLst>
          </p:nvPr>
        </p:nvSpPr>
        <p:spPr>
          <a:xfrm>
            <a:off x="1392463" y="1559442"/>
            <a:ext cx="1926769"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FandolSong-Regular-Identity-H"/>
                <a:ea typeface="微软雅黑"/>
                <a:cs typeface="+mn-cs"/>
              </a:rPr>
              <a:t>Data set:</a:t>
            </a:r>
            <a:endParaRPr kumimoji="0" lang="zh-CN" altLang="en-US" sz="2000" b="0" i="0" u="none" strike="noStrike" kern="1200" cap="none" spc="0" normalizeH="0" baseline="0" noProof="0" dirty="0">
              <a:ln>
                <a:noFill/>
              </a:ln>
              <a:solidFill>
                <a:srgbClr val="1B1C21"/>
              </a:solidFill>
              <a:effectLst/>
              <a:uLnTx/>
              <a:uFillTx/>
              <a:latin typeface="FandolSong-Regular-Identity-H"/>
              <a:ea typeface="微软雅黑"/>
              <a:cs typeface="+mn-cs"/>
            </a:endParaRPr>
          </a:p>
        </p:txBody>
      </p:sp>
      <p:sp>
        <p:nvSpPr>
          <p:cNvPr id="7" name="文本框 6">
            <a:extLst>
              <a:ext uri="{FF2B5EF4-FFF2-40B4-BE49-F238E27FC236}">
                <a16:creationId xmlns:a16="http://schemas.microsoft.com/office/drawing/2014/main" id="{977FF7B0-11ED-DBB6-9330-A9D971196619}"/>
              </a:ext>
            </a:extLst>
          </p:cNvPr>
          <p:cNvSpPr txBox="1"/>
          <p:nvPr>
            <p:custDataLst>
              <p:tags r:id="rId8"/>
            </p:custDataLst>
          </p:nvPr>
        </p:nvSpPr>
        <p:spPr>
          <a:xfrm>
            <a:off x="1288158" y="3979938"/>
            <a:ext cx="6097248"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Arial"/>
                <a:ea typeface="微软雅黑"/>
                <a:cs typeface="+mn-cs"/>
              </a:rPr>
              <a:t>E</a:t>
            </a:r>
            <a:r>
              <a:rPr lang="en-US" altLang="zh-CN" sz="2000" dirty="0" err="1">
                <a:solidFill>
                  <a:srgbClr val="1B1C21"/>
                </a:solidFill>
                <a:latin typeface="Arial"/>
                <a:ea typeface="微软雅黑"/>
              </a:rPr>
              <a:t>mpirical</a:t>
            </a:r>
            <a:r>
              <a:rPr lang="en-US" altLang="zh-CN" sz="2000" dirty="0">
                <a:solidFill>
                  <a:srgbClr val="1B1C21"/>
                </a:solidFill>
                <a:latin typeface="Arial"/>
                <a:ea typeface="微软雅黑"/>
              </a:rPr>
              <a:t> risk minimization:</a:t>
            </a:r>
            <a:endParaRPr kumimoji="0" lang="zh-CN" altLang="en-US" sz="2000" b="0" i="0" u="none" strike="noStrike" kern="1200" cap="none" spc="0" normalizeH="0" baseline="0" noProof="0" dirty="0">
              <a:ln>
                <a:noFill/>
              </a:ln>
              <a:solidFill>
                <a:srgbClr val="1B1C21"/>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63B642D-2E87-2A9F-8850-9551BDD46A0A}"/>
                  </a:ext>
                </a:extLst>
              </p:cNvPr>
              <p:cNvSpPr txBox="1"/>
              <p:nvPr/>
            </p:nvSpPr>
            <p:spPr>
              <a:xfrm>
                <a:off x="5708406" y="4406823"/>
                <a:ext cx="944489" cy="50905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limLow>
                            <m:limLow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limLowPr>
                            <m:e>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min</m:t>
                              </m:r>
                            </m:e>
                            <m:lim>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𝑤</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lim>
                          </m:limLow>
                        </m:fName>
                        <m:e>
                          <m:sSub>
                            <m:sSub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e>
                            <m:sub>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m:t>
                              </m:r>
                            </m:sub>
                          </m:sSub>
                        </m:e>
                      </m:func>
                    </m:oMath>
                  </m:oMathPara>
                </a14:m>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9" name="文本框 8">
                <a:extLst>
                  <a:ext uri="{FF2B5EF4-FFF2-40B4-BE49-F238E27FC236}">
                    <a16:creationId xmlns:a16="http://schemas.microsoft.com/office/drawing/2014/main" id="{4D798B5B-FA72-7811-B7EC-D34D3FC1F2A8}"/>
                  </a:ext>
                </a:extLst>
              </p:cNvPr>
              <p:cNvSpPr txBox="1">
                <a:spLocks noRot="1" noChangeAspect="1" noMove="1" noResize="1" noEditPoints="1" noAdjustHandles="1" noChangeArrowheads="1" noChangeShapeType="1" noTextEdit="1"/>
              </p:cNvSpPr>
              <p:nvPr/>
            </p:nvSpPr>
            <p:spPr>
              <a:xfrm>
                <a:off x="5708406" y="4406823"/>
                <a:ext cx="944489" cy="509050"/>
              </a:xfrm>
              <a:prstGeom prst="rect">
                <a:avLst/>
              </a:prstGeom>
              <a:blipFill>
                <a:blip r:embed="rId14"/>
                <a:stretch>
                  <a:fillRect l="-5806" r="-1935" b="-9639"/>
                </a:stretch>
              </a:blipFill>
            </p:spPr>
            <p:txBody>
              <a:bodyPr/>
              <a:lstStyle/>
              <a:p>
                <a:r>
                  <a:rPr lang="zh-CN" altLang="en-US">
                    <a:noFill/>
                  </a:rPr>
                  <a:t> </a:t>
                </a:r>
              </a:p>
            </p:txBody>
          </p:sp>
        </mc:Fallback>
      </mc:AlternateContent>
      <p:pic>
        <p:nvPicPr>
          <p:cNvPr id="1026" name="Picture 2">
            <a:extLst>
              <a:ext uri="{FF2B5EF4-FFF2-40B4-BE49-F238E27FC236}">
                <a16:creationId xmlns:a16="http://schemas.microsoft.com/office/drawing/2014/main" id="{850C5BB9-B570-30FA-88AF-ADCE8CFD18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p:blipFill>
        <p:spPr bwMode="auto">
          <a:xfrm>
            <a:off x="8894917" y="2247900"/>
            <a:ext cx="3005996"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1AA5594-1E88-95C2-1DB5-CE36024BB9B1}"/>
              </a:ext>
            </a:extLst>
          </p:cNvPr>
          <p:cNvSpPr txBox="1"/>
          <p:nvPr>
            <p:custDataLst>
              <p:tags r:id="rId9"/>
            </p:custDataLst>
          </p:nvPr>
        </p:nvSpPr>
        <p:spPr>
          <a:xfrm>
            <a:off x="1392463" y="2296524"/>
            <a:ext cx="1926769"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FandolSong-Regular-Identity-H"/>
                <a:ea typeface="微软雅黑"/>
                <a:cs typeface="+mn-cs"/>
              </a:rPr>
              <a:t>Model:</a:t>
            </a:r>
            <a:endParaRPr kumimoji="0" lang="zh-CN" altLang="en-US" sz="2000" b="0" i="0" u="none" strike="noStrike" kern="1200" cap="none" spc="0" normalizeH="0" baseline="0" noProof="0" dirty="0">
              <a:ln>
                <a:noFill/>
              </a:ln>
              <a:solidFill>
                <a:srgbClr val="1B1C21"/>
              </a:solidFill>
              <a:effectLst/>
              <a:uLnTx/>
              <a:uFillTx/>
              <a:latin typeface="FandolSong-Regular-Identity-H"/>
              <a:ea typeface="微软雅黑"/>
              <a:cs typeface="+mn-cs"/>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9FBDF7A-47D4-94E2-7E51-7FFB72F80BEB}"/>
                  </a:ext>
                </a:extLst>
              </p:cNvPr>
              <p:cNvSpPr txBox="1"/>
              <p:nvPr/>
            </p:nvSpPr>
            <p:spPr>
              <a:xfrm>
                <a:off x="2872102" y="2306102"/>
                <a:ext cx="5897276"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𝒉</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nary>
                      <m:naryPr>
                        <m:chr m:val="∑"/>
                        <m:supHide m:val="on"/>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naryPr>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up/>
                      <m:e>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𝒂</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𝝈</m:t>
                        </m:r>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𝒘</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Sub>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𝒃</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e>
                    </m:nary>
                  </m:oMath>
                </a14:m>
                <a:r>
                  <a:rPr kumimoji="0" lang="en-US" altLang="zh-CN" sz="2400" b="1" i="0" u="none" strike="noStrike" kern="1200" cap="none" spc="0" normalizeH="0" baseline="0" noProof="0" dirty="0">
                    <a:ln>
                      <a:noFill/>
                    </a:ln>
                    <a:solidFill>
                      <a:srgbClr val="FF0000"/>
                    </a:solidFill>
                    <a:effectLst/>
                    <a:uLnTx/>
                    <a:uFillTx/>
                    <a:latin typeface="Arial"/>
                    <a:ea typeface="微软雅黑"/>
                    <a:cs typeface="+mn-cs"/>
                  </a:rPr>
                  <a:t>  </a:t>
                </a:r>
                <a14:m>
                  <m:oMath xmlns:m="http://schemas.openxmlformats.org/officeDocument/2006/math">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𝝈</m:t>
                    </m:r>
                    <m:d>
                      <m:d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𝒙</m:t>
                        </m:r>
                      </m:e>
                    </m:d>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oMath>
                </a14:m>
                <a:r>
                  <a:rPr kumimoji="0" lang="zh-CN" altLang="en-US" sz="2400" b="1" i="0" u="none" strike="noStrike" kern="1200" cap="none" spc="0" normalizeH="0" baseline="0" noProof="0" dirty="0">
                    <a:ln>
                      <a:noFill/>
                    </a:ln>
                    <a:solidFill>
                      <a:srgbClr val="FF0000"/>
                    </a:solidFill>
                    <a:effectLst/>
                    <a:uLnTx/>
                    <a:uFillTx/>
                    <a:latin typeface="Arial"/>
                    <a:ea typeface="微软雅黑"/>
                    <a:cs typeface="+mn-cs"/>
                  </a:rPr>
                  <a:t> </a:t>
                </a:r>
                <a:r>
                  <a:rPr kumimoji="0" lang="en-US" altLang="zh-CN" sz="2400" b="1" i="0" u="none" strike="noStrike" kern="1200" cap="none" spc="0" normalizeH="0" baseline="0" noProof="0" dirty="0">
                    <a:ln>
                      <a:noFill/>
                    </a:ln>
                    <a:solidFill>
                      <a:srgbClr val="FF0000"/>
                    </a:solidFill>
                    <a:effectLst/>
                    <a:uLnTx/>
                    <a:uFillTx/>
                    <a:latin typeface="Arial"/>
                    <a:ea typeface="微软雅黑"/>
                    <a:cs typeface="+mn-cs"/>
                  </a:rPr>
                  <a:t>non-linear</a:t>
                </a:r>
                <a:endParaRPr kumimoji="0" lang="zh-CN" altLang="en-US" sz="2400" b="1" i="0" u="none" strike="noStrike" kern="1200" cap="none" spc="0" normalizeH="0" baseline="0" noProof="0" dirty="0">
                  <a:ln>
                    <a:noFill/>
                  </a:ln>
                  <a:solidFill>
                    <a:srgbClr val="FF0000"/>
                  </a:solidFill>
                  <a:effectLst/>
                  <a:uLnTx/>
                  <a:uFillTx/>
                  <a:latin typeface="Arial"/>
                  <a:ea typeface="微软雅黑"/>
                  <a:cs typeface="+mn-cs"/>
                </a:endParaRPr>
              </a:p>
            </p:txBody>
          </p:sp>
        </mc:Choice>
        <mc:Fallback xmlns="">
          <p:sp>
            <p:nvSpPr>
              <p:cNvPr id="2" name="文本框 1">
                <a:extLst>
                  <a:ext uri="{FF2B5EF4-FFF2-40B4-BE49-F238E27FC236}">
                    <a16:creationId xmlns:a16="http://schemas.microsoft.com/office/drawing/2014/main" id="{59FBDF7A-47D4-94E2-7E51-7FFB72F80BEB}"/>
                  </a:ext>
                </a:extLst>
              </p:cNvPr>
              <p:cNvSpPr txBox="1">
                <a:spLocks noRot="1" noChangeAspect="1" noMove="1" noResize="1" noEditPoints="1" noAdjustHandles="1" noChangeArrowheads="1" noChangeShapeType="1" noTextEdit="1"/>
              </p:cNvSpPr>
              <p:nvPr/>
            </p:nvSpPr>
            <p:spPr>
              <a:xfrm>
                <a:off x="2872102" y="2306102"/>
                <a:ext cx="5897276" cy="415498"/>
              </a:xfrm>
              <a:prstGeom prst="rect">
                <a:avLst/>
              </a:prstGeom>
              <a:blipFill>
                <a:blip r:embed="rId16"/>
                <a:stretch>
                  <a:fillRect l="-1860" t="-154412" b="-2205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7558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7AE933A-14CF-6AE1-EED6-0FF570C9B752}"/>
              </a:ext>
            </a:extLst>
          </p:cNvPr>
          <p:cNvSpPr txBox="1">
            <a:spLocks/>
          </p:cNvSpPr>
          <p:nvPr/>
        </p:nvSpPr>
        <p:spPr>
          <a:xfrm>
            <a:off x="1" y="2808288"/>
            <a:ext cx="1219200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dirty="0">
                <a:solidFill>
                  <a:srgbClr val="B61516"/>
                </a:solidFill>
              </a:rPr>
              <a:t>In context learning</a:t>
            </a:r>
          </a:p>
        </p:txBody>
      </p:sp>
    </p:spTree>
    <p:extLst>
      <p:ext uri="{BB962C8B-B14F-4D97-AF65-F5344CB8AC3E}">
        <p14:creationId xmlns:p14="http://schemas.microsoft.com/office/powerpoint/2010/main" val="4110460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15E7C-F9F8-8A3E-6A75-0BE5E438649D}"/>
              </a:ext>
            </a:extLst>
          </p:cNvPr>
          <p:cNvSpPr>
            <a:spLocks noGrp="1"/>
          </p:cNvSpPr>
          <p:nvPr>
            <p:ph type="title"/>
          </p:nvPr>
        </p:nvSpPr>
        <p:spPr/>
        <p:txBody>
          <a:bodyPr/>
          <a:lstStyle/>
          <a:p>
            <a:r>
              <a:rPr lang="en-US" altLang="zh-CN" dirty="0">
                <a:solidFill>
                  <a:srgbClr val="B61516"/>
                </a:solidFill>
              </a:rPr>
              <a:t>In context learning</a:t>
            </a:r>
            <a:endParaRPr kumimoji="1" lang="zh-CN" altLang="en-US" dirty="0"/>
          </a:p>
        </p:txBody>
      </p:sp>
      <p:pic>
        <p:nvPicPr>
          <p:cNvPr id="4" name="内容占位符 3">
            <a:extLst>
              <a:ext uri="{FF2B5EF4-FFF2-40B4-BE49-F238E27FC236}">
                <a16:creationId xmlns:a16="http://schemas.microsoft.com/office/drawing/2014/main" id="{3C3AEA99-1029-A8CA-E8A5-7E316ED5DE5D}"/>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7733" y="1205630"/>
            <a:ext cx="10796534" cy="4446740"/>
          </a:xfrm>
          <a:prstGeom prst="rect">
            <a:avLst/>
          </a:prstGeom>
        </p:spPr>
      </p:pic>
      <p:sp>
        <p:nvSpPr>
          <p:cNvPr id="5" name="文本框 4">
            <a:extLst>
              <a:ext uri="{FF2B5EF4-FFF2-40B4-BE49-F238E27FC236}">
                <a16:creationId xmlns:a16="http://schemas.microsoft.com/office/drawing/2014/main" id="{FDA95879-6E99-6762-AE4D-FFD41781D0FC}"/>
              </a:ext>
            </a:extLst>
          </p:cNvPr>
          <p:cNvSpPr txBox="1"/>
          <p:nvPr/>
        </p:nvSpPr>
        <p:spPr>
          <a:xfrm>
            <a:off x="117677" y="5812077"/>
            <a:ext cx="7829005" cy="307777"/>
          </a:xfrm>
          <a:prstGeom prst="rect">
            <a:avLst/>
          </a:prstGeom>
          <a:noFill/>
        </p:spPr>
        <p:txBody>
          <a:bodyPr wrap="square" rtlCol="0">
            <a:spAutoFit/>
          </a:bodyPr>
          <a:lstStyle/>
          <a:p>
            <a:r>
              <a:rPr lang="en" altLang="zh-CN" sz="1400" dirty="0">
                <a:solidFill>
                  <a:schemeClr val="tx2"/>
                </a:solidFill>
              </a:rPr>
              <a:t>Dong, </a:t>
            </a:r>
            <a:r>
              <a:rPr lang="en" altLang="zh-CN" sz="1400" dirty="0" err="1">
                <a:solidFill>
                  <a:schemeClr val="tx2"/>
                </a:solidFill>
              </a:rPr>
              <a:t>Qingxiu</a:t>
            </a:r>
            <a:r>
              <a:rPr lang="en" altLang="zh-CN" sz="1400" dirty="0">
                <a:solidFill>
                  <a:schemeClr val="tx2"/>
                </a:solidFill>
              </a:rPr>
              <a:t>, et al. "A survey on in-context learning." </a:t>
            </a:r>
            <a:r>
              <a:rPr lang="en" altLang="zh-CN" sz="1400" i="1" dirty="0" err="1">
                <a:solidFill>
                  <a:schemeClr val="tx2"/>
                </a:solidFill>
              </a:rPr>
              <a:t>arXiv</a:t>
            </a:r>
            <a:r>
              <a:rPr lang="en" altLang="zh-CN" sz="1400" i="1" dirty="0">
                <a:solidFill>
                  <a:schemeClr val="tx2"/>
                </a:solidFill>
              </a:rPr>
              <a:t> preprint arXiv:2301.00234</a:t>
            </a:r>
            <a:r>
              <a:rPr lang="en" altLang="zh-CN" sz="1400" dirty="0">
                <a:solidFill>
                  <a:schemeClr val="tx2"/>
                </a:solidFill>
              </a:rPr>
              <a:t> (2022).</a:t>
            </a:r>
          </a:p>
        </p:txBody>
      </p:sp>
    </p:spTree>
    <p:extLst>
      <p:ext uri="{BB962C8B-B14F-4D97-AF65-F5344CB8AC3E}">
        <p14:creationId xmlns:p14="http://schemas.microsoft.com/office/powerpoint/2010/main" val="11583804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12DD7E1-DC64-8C12-7663-71C3BD873697}"/>
              </a:ext>
            </a:extLst>
          </p:cNvPr>
          <p:cNvSpPr>
            <a:spLocks noGrp="1"/>
          </p:cNvSpPr>
          <p:nvPr>
            <p:ph type="title"/>
          </p:nvPr>
        </p:nvSpPr>
        <p:spPr/>
        <p:txBody>
          <a:bodyPr/>
          <a:lstStyle/>
          <a:p>
            <a:r>
              <a:rPr lang="en-US" altLang="zh-CN" dirty="0">
                <a:solidFill>
                  <a:srgbClr val="B61516"/>
                </a:solidFill>
              </a:rPr>
              <a:t>In context learning</a:t>
            </a:r>
            <a:endParaRPr kumimoji="1" lang="zh-CN" altLang="en-US" dirty="0"/>
          </a:p>
        </p:txBody>
      </p:sp>
      <p:pic>
        <p:nvPicPr>
          <p:cNvPr id="5" name="图片 4">
            <a:extLst>
              <a:ext uri="{FF2B5EF4-FFF2-40B4-BE49-F238E27FC236}">
                <a16:creationId xmlns:a16="http://schemas.microsoft.com/office/drawing/2014/main" id="{0A812CA9-9120-D9BA-0D20-10DE88DB52F2}"/>
              </a:ext>
            </a:extLst>
          </p:cNvPr>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82486" y="761979"/>
            <a:ext cx="8427028" cy="5362040"/>
          </a:xfrm>
          <a:prstGeom prst="rect">
            <a:avLst/>
          </a:prstGeom>
        </p:spPr>
      </p:pic>
      <p:sp>
        <p:nvSpPr>
          <p:cNvPr id="6" name="文本框 5">
            <a:extLst>
              <a:ext uri="{FF2B5EF4-FFF2-40B4-BE49-F238E27FC236}">
                <a16:creationId xmlns:a16="http://schemas.microsoft.com/office/drawing/2014/main" id="{B466B60D-C8B8-84B5-DDA1-F21A7D4B06E4}"/>
              </a:ext>
            </a:extLst>
          </p:cNvPr>
          <p:cNvSpPr txBox="1"/>
          <p:nvPr/>
        </p:nvSpPr>
        <p:spPr>
          <a:xfrm>
            <a:off x="105151" y="5942132"/>
            <a:ext cx="7829005" cy="307777"/>
          </a:xfrm>
          <a:prstGeom prst="rect">
            <a:avLst/>
          </a:prstGeom>
          <a:noFill/>
        </p:spPr>
        <p:txBody>
          <a:bodyPr wrap="square" rtlCol="0">
            <a:spAutoFit/>
          </a:bodyPr>
          <a:lstStyle/>
          <a:p>
            <a:r>
              <a:rPr lang="en" altLang="zh-CN" sz="1400" dirty="0">
                <a:solidFill>
                  <a:schemeClr val="tx2"/>
                </a:solidFill>
              </a:rPr>
              <a:t>Dong, </a:t>
            </a:r>
            <a:r>
              <a:rPr lang="en" altLang="zh-CN" sz="1400" dirty="0" err="1">
                <a:solidFill>
                  <a:schemeClr val="tx2"/>
                </a:solidFill>
              </a:rPr>
              <a:t>Qingxiu</a:t>
            </a:r>
            <a:r>
              <a:rPr lang="en" altLang="zh-CN" sz="1400" dirty="0">
                <a:solidFill>
                  <a:schemeClr val="tx2"/>
                </a:solidFill>
              </a:rPr>
              <a:t>, et al. "A survey on in-context learning." </a:t>
            </a:r>
            <a:r>
              <a:rPr lang="en" altLang="zh-CN" sz="1400" i="1" dirty="0" err="1">
                <a:solidFill>
                  <a:schemeClr val="tx2"/>
                </a:solidFill>
              </a:rPr>
              <a:t>arXiv</a:t>
            </a:r>
            <a:r>
              <a:rPr lang="en" altLang="zh-CN" sz="1400" i="1" dirty="0">
                <a:solidFill>
                  <a:schemeClr val="tx2"/>
                </a:solidFill>
              </a:rPr>
              <a:t> preprint arXiv:2301.00234</a:t>
            </a:r>
            <a:r>
              <a:rPr lang="en" altLang="zh-CN" sz="1400" dirty="0">
                <a:solidFill>
                  <a:schemeClr val="tx2"/>
                </a:solidFill>
              </a:rPr>
              <a:t> (2022).</a:t>
            </a:r>
          </a:p>
        </p:txBody>
      </p:sp>
    </p:spTree>
    <p:extLst>
      <p:ext uri="{BB962C8B-B14F-4D97-AF65-F5344CB8AC3E}">
        <p14:creationId xmlns:p14="http://schemas.microsoft.com/office/powerpoint/2010/main" val="29017685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54F3-9D25-8CB2-0DA3-B3645BE93C2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7AE933A-14CF-6AE1-EED6-0FF570C9B752}"/>
              </a:ext>
            </a:extLst>
          </p:cNvPr>
          <p:cNvSpPr txBox="1">
            <a:spLocks/>
          </p:cNvSpPr>
          <p:nvPr/>
        </p:nvSpPr>
        <p:spPr>
          <a:xfrm>
            <a:off x="1" y="2808288"/>
            <a:ext cx="1219200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dirty="0">
                <a:solidFill>
                  <a:srgbClr val="B61516"/>
                </a:solidFill>
              </a:rPr>
              <a:t>Chain of Thought (</a:t>
            </a:r>
            <a:r>
              <a:rPr lang="en-US" dirty="0" err="1">
                <a:solidFill>
                  <a:srgbClr val="B61516"/>
                </a:solidFill>
              </a:rPr>
              <a:t>CoT</a:t>
            </a:r>
            <a:r>
              <a:rPr lang="en-US" dirty="0">
                <a:solidFill>
                  <a:srgbClr val="B61516"/>
                </a:solidFill>
              </a:rPr>
              <a:t>)</a:t>
            </a:r>
          </a:p>
        </p:txBody>
      </p:sp>
    </p:spTree>
    <p:extLst>
      <p:ext uri="{BB962C8B-B14F-4D97-AF65-F5344CB8AC3E}">
        <p14:creationId xmlns:p14="http://schemas.microsoft.com/office/powerpoint/2010/main" val="3072832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8238F-47AC-A3BC-E9F6-00AD394A03BE}"/>
              </a:ext>
            </a:extLst>
          </p:cNvPr>
          <p:cNvSpPr txBox="1">
            <a:spLocks/>
          </p:cNvSpPr>
          <p:nvPr/>
        </p:nvSpPr>
        <p:spPr>
          <a:xfrm>
            <a:off x="0" y="231732"/>
            <a:ext cx="11429516" cy="761979"/>
          </a:xfrm>
          <a:prstGeom prst="rect">
            <a:avLst/>
          </a:prstGeom>
        </p:spPr>
        <p:txBody>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r>
              <a:rPr lang="en-US" altLang="zh-CN" dirty="0">
                <a:solidFill>
                  <a:srgbClr val="B61516"/>
                </a:solidFill>
              </a:rPr>
              <a:t>Chain of Thought</a:t>
            </a:r>
            <a:endParaRPr kumimoji="1" lang="zh-CN" altLang="en-US" dirty="0"/>
          </a:p>
        </p:txBody>
      </p:sp>
      <p:pic>
        <p:nvPicPr>
          <p:cNvPr id="4" name="图片 3">
            <a:extLst>
              <a:ext uri="{FF2B5EF4-FFF2-40B4-BE49-F238E27FC236}">
                <a16:creationId xmlns:a16="http://schemas.microsoft.com/office/drawing/2014/main" id="{0C071307-9E18-3D47-0A36-281D3B44276F}"/>
              </a:ext>
            </a:extLst>
          </p:cNvPr>
          <p:cNvPicPr>
            <a:picLocks noChangeAspect="1"/>
          </p:cNvPicPr>
          <p:nvPr/>
        </p:nvPicPr>
        <p:blipFill>
          <a:blip r:embed="rId2"/>
          <a:stretch>
            <a:fillRect/>
          </a:stretch>
        </p:blipFill>
        <p:spPr>
          <a:xfrm>
            <a:off x="2209800" y="1379707"/>
            <a:ext cx="7772400" cy="4098585"/>
          </a:xfrm>
          <a:prstGeom prst="rect">
            <a:avLst/>
          </a:prstGeom>
        </p:spPr>
      </p:pic>
      <p:sp>
        <p:nvSpPr>
          <p:cNvPr id="5" name="文本框 4">
            <a:extLst>
              <a:ext uri="{FF2B5EF4-FFF2-40B4-BE49-F238E27FC236}">
                <a16:creationId xmlns:a16="http://schemas.microsoft.com/office/drawing/2014/main" id="{A67D91AC-5916-2153-18B6-84EAE2AF2AB7}"/>
              </a:ext>
            </a:extLst>
          </p:cNvPr>
          <p:cNvSpPr txBox="1"/>
          <p:nvPr/>
        </p:nvSpPr>
        <p:spPr>
          <a:xfrm>
            <a:off x="61310" y="5864288"/>
            <a:ext cx="7829005" cy="523220"/>
          </a:xfrm>
          <a:prstGeom prst="rect">
            <a:avLst/>
          </a:prstGeom>
          <a:noFill/>
        </p:spPr>
        <p:txBody>
          <a:bodyPr wrap="square" rtlCol="0">
            <a:spAutoFit/>
          </a:bodyPr>
          <a:lstStyle/>
          <a:p>
            <a:r>
              <a:rPr lang="en" altLang="zh-CN" sz="1400" dirty="0">
                <a:solidFill>
                  <a:schemeClr val="tx2"/>
                </a:solidFill>
              </a:rPr>
              <a:t>Wei, Jason, et al. "Chain-of-thought prompting elicits reasoning in large language models." </a:t>
            </a:r>
            <a:r>
              <a:rPr lang="en" altLang="zh-CN" sz="1400" i="1" dirty="0">
                <a:solidFill>
                  <a:schemeClr val="tx2"/>
                </a:solidFill>
              </a:rPr>
              <a:t>Advances in neural information processing systems</a:t>
            </a:r>
            <a:r>
              <a:rPr lang="en" altLang="zh-CN" sz="1400" dirty="0">
                <a:solidFill>
                  <a:schemeClr val="tx2"/>
                </a:solidFill>
              </a:rPr>
              <a:t> 35 (2022): 24824-24837.</a:t>
            </a:r>
          </a:p>
        </p:txBody>
      </p:sp>
    </p:spTree>
    <p:extLst>
      <p:ext uri="{BB962C8B-B14F-4D97-AF65-F5344CB8AC3E}">
        <p14:creationId xmlns:p14="http://schemas.microsoft.com/office/powerpoint/2010/main" val="3625684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867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A9C60-F64D-F825-3430-2F31E9F14C92}"/>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F0D685C5-DD23-BBF5-F5B9-7EF5886A43E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514640" y="975495"/>
            <a:ext cx="5460276" cy="4383878"/>
          </a:xfrm>
          <a:prstGeom prst="rect">
            <a:avLst/>
          </a:prstGeom>
        </p:spPr>
      </p:pic>
      <p:pic>
        <p:nvPicPr>
          <p:cNvPr id="5" name="图片 4">
            <a:extLst>
              <a:ext uri="{FF2B5EF4-FFF2-40B4-BE49-F238E27FC236}">
                <a16:creationId xmlns:a16="http://schemas.microsoft.com/office/drawing/2014/main" id="{129BC809-90D8-1BD0-3090-C21EDF75AC0F}"/>
              </a:ext>
            </a:extLst>
          </p:cNvPr>
          <p:cNvPicPr>
            <a:picLocks noChangeAspect="1"/>
          </p:cNvPicPr>
          <p:nvPr/>
        </p:nvPicPr>
        <p:blipFill rotWithShape="1">
          <a:blip r:embed="rId3">
            <a:clrChange>
              <a:clrFrom>
                <a:srgbClr val="FFFFFF"/>
              </a:clrFrom>
              <a:clrTo>
                <a:srgbClr val="FFFFFF">
                  <a:alpha val="0"/>
                </a:srgbClr>
              </a:clrTo>
            </a:clrChange>
          </a:blip>
          <a:srcRect t="1187"/>
          <a:stretch/>
        </p:blipFill>
        <p:spPr>
          <a:xfrm>
            <a:off x="6889314" y="975495"/>
            <a:ext cx="4788046" cy="4691252"/>
          </a:xfrm>
          <a:prstGeom prst="rect">
            <a:avLst/>
          </a:prstGeom>
        </p:spPr>
      </p:pic>
      <p:sp>
        <p:nvSpPr>
          <p:cNvPr id="6" name="文本框 5">
            <a:extLst>
              <a:ext uri="{FF2B5EF4-FFF2-40B4-BE49-F238E27FC236}">
                <a16:creationId xmlns:a16="http://schemas.microsoft.com/office/drawing/2014/main" id="{E8C76F96-C115-BA9B-6788-1DE221A35AAA}"/>
              </a:ext>
            </a:extLst>
          </p:cNvPr>
          <p:cNvSpPr txBox="1"/>
          <p:nvPr/>
        </p:nvSpPr>
        <p:spPr>
          <a:xfrm>
            <a:off x="111414" y="5753662"/>
            <a:ext cx="7829005" cy="523220"/>
          </a:xfrm>
          <a:prstGeom prst="rect">
            <a:avLst/>
          </a:prstGeom>
          <a:noFill/>
        </p:spPr>
        <p:txBody>
          <a:bodyPr wrap="square" rtlCol="0">
            <a:spAutoFit/>
          </a:bodyPr>
          <a:lstStyle/>
          <a:p>
            <a:r>
              <a:rPr lang="en" altLang="zh-CN" sz="1400" dirty="0">
                <a:solidFill>
                  <a:schemeClr val="tx2"/>
                </a:solidFill>
              </a:rPr>
              <a:t>Han, X. Y., Vardan </a:t>
            </a:r>
            <a:r>
              <a:rPr lang="en" altLang="zh-CN" sz="1400" dirty="0" err="1">
                <a:solidFill>
                  <a:schemeClr val="tx2"/>
                </a:solidFill>
              </a:rPr>
              <a:t>Papyan</a:t>
            </a:r>
            <a:r>
              <a:rPr lang="en" altLang="zh-CN" sz="1400" dirty="0">
                <a:solidFill>
                  <a:schemeClr val="tx2"/>
                </a:solidFill>
              </a:rPr>
              <a:t>, and David L. </a:t>
            </a:r>
            <a:r>
              <a:rPr lang="en" altLang="zh-CN" sz="1400" dirty="0" err="1">
                <a:solidFill>
                  <a:schemeClr val="tx2"/>
                </a:solidFill>
              </a:rPr>
              <a:t>Donoho</a:t>
            </a:r>
            <a:r>
              <a:rPr lang="en" altLang="zh-CN" sz="1400" dirty="0">
                <a:solidFill>
                  <a:schemeClr val="tx2"/>
                </a:solidFill>
              </a:rPr>
              <a:t>. "Neural Collapse Under MSE Loss: Proximity to and Dynamics on the Central Path." </a:t>
            </a:r>
            <a:r>
              <a:rPr lang="en" altLang="zh-CN" sz="1400" i="1" dirty="0">
                <a:solidFill>
                  <a:schemeClr val="tx2"/>
                </a:solidFill>
              </a:rPr>
              <a:t>International Conference on Learning Representations</a:t>
            </a:r>
            <a:r>
              <a:rPr lang="en" altLang="zh-CN" sz="1400" dirty="0">
                <a:solidFill>
                  <a:schemeClr val="tx2"/>
                </a:solidFill>
              </a:rPr>
              <a:t>.</a:t>
            </a:r>
          </a:p>
        </p:txBody>
      </p:sp>
    </p:spTree>
    <p:extLst>
      <p:ext uri="{BB962C8B-B14F-4D97-AF65-F5344CB8AC3E}">
        <p14:creationId xmlns:p14="http://schemas.microsoft.com/office/powerpoint/2010/main" val="3794156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0" y="2072271"/>
            <a:ext cx="12192000" cy="2505306"/>
          </a:xfrm>
        </p:spPr>
        <p:txBody>
          <a:bodyPr/>
          <a:lstStyle/>
          <a:p>
            <a:pPr algn="ctr"/>
            <a:r>
              <a:rPr lang="en-US" altLang="zh-CN" dirty="0">
                <a:solidFill>
                  <a:schemeClr val="tx2"/>
                </a:solidFill>
              </a:rPr>
              <a:t>As you may have known!</a:t>
            </a:r>
            <a:br>
              <a:rPr lang="en-US" altLang="zh-CN" dirty="0">
                <a:solidFill>
                  <a:schemeClr val="tx2"/>
                </a:solidFill>
              </a:rPr>
            </a:br>
            <a:br>
              <a:rPr lang="en-US" altLang="zh-CN" dirty="0">
                <a:solidFill>
                  <a:schemeClr val="tx2"/>
                </a:solidFill>
              </a:rPr>
            </a:br>
            <a:r>
              <a:rPr lang="en-US" altLang="zh-CN" dirty="0">
                <a:solidFill>
                  <a:schemeClr val="tx2"/>
                </a:solidFill>
              </a:rPr>
              <a:t>Chinese students are pretty good at English.</a:t>
            </a:r>
            <a:br>
              <a:rPr lang="en-US" altLang="zh-CN" dirty="0">
                <a:solidFill>
                  <a:schemeClr val="tx2"/>
                </a:solidFill>
              </a:rPr>
            </a:br>
            <a:br>
              <a:rPr lang="en-US" altLang="zh-CN" dirty="0">
                <a:solidFill>
                  <a:schemeClr val="tx2"/>
                </a:solidFill>
              </a:rPr>
            </a:br>
            <a:r>
              <a:rPr lang="en-US" altLang="zh-CN" dirty="0">
                <a:solidFill>
                  <a:schemeClr val="tx2"/>
                </a:solidFill>
              </a:rPr>
              <a:t>We can recite text book very well!</a:t>
            </a:r>
            <a:endParaRPr lang="en-US" dirty="0">
              <a:solidFill>
                <a:schemeClr val="tx2"/>
              </a:solidFill>
            </a:endParaRPr>
          </a:p>
        </p:txBody>
      </p:sp>
    </p:spTree>
    <p:extLst>
      <p:ext uri="{BB962C8B-B14F-4D97-AF65-F5344CB8AC3E}">
        <p14:creationId xmlns:p14="http://schemas.microsoft.com/office/powerpoint/2010/main" val="38954180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0" y="998965"/>
            <a:ext cx="12192000" cy="656064"/>
          </a:xfrm>
        </p:spPr>
        <p:txBody>
          <a:bodyPr/>
          <a:lstStyle/>
          <a:p>
            <a:pPr algn="ctr"/>
            <a:r>
              <a:rPr lang="en-US" altLang="zh-CN" dirty="0">
                <a:solidFill>
                  <a:schemeClr val="tx2"/>
                </a:solidFill>
              </a:rPr>
              <a:t>Here is an example!</a:t>
            </a:r>
            <a:endParaRPr lang="en-US" dirty="0">
              <a:solidFill>
                <a:schemeClr val="tx2"/>
              </a:solidFill>
            </a:endParaRPr>
          </a:p>
        </p:txBody>
      </p:sp>
      <p:cxnSp>
        <p:nvCxnSpPr>
          <p:cNvPr id="4" name="直接连接符 3">
            <a:extLst>
              <a:ext uri="{FF2B5EF4-FFF2-40B4-BE49-F238E27FC236}">
                <a16:creationId xmlns:a16="http://schemas.microsoft.com/office/drawing/2014/main" id="{C583A53F-D57E-E071-9135-ED8FA5A61E68}"/>
              </a:ext>
            </a:extLst>
          </p:cNvPr>
          <p:cNvCxnSpPr>
            <a:cxnSpLocks/>
          </p:cNvCxnSpPr>
          <p:nvPr/>
        </p:nvCxnSpPr>
        <p:spPr>
          <a:xfrm>
            <a:off x="3315630" y="3642732"/>
            <a:ext cx="2163336"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5" name="直接连接符 4">
            <a:extLst>
              <a:ext uri="{FF2B5EF4-FFF2-40B4-BE49-F238E27FC236}">
                <a16:creationId xmlns:a16="http://schemas.microsoft.com/office/drawing/2014/main" id="{7280C11A-DBA7-65DC-E3C9-7E9BD1E33C92}"/>
              </a:ext>
            </a:extLst>
          </p:cNvPr>
          <p:cNvCxnSpPr>
            <a:cxnSpLocks/>
          </p:cNvCxnSpPr>
          <p:nvPr/>
        </p:nvCxnSpPr>
        <p:spPr>
          <a:xfrm>
            <a:off x="6817104" y="3642732"/>
            <a:ext cx="2884457" cy="0"/>
          </a:xfrm>
          <a:prstGeom prst="line">
            <a:avLst/>
          </a:prstGeom>
          <a:ln w="76200"/>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7F7583D7-6914-1055-CEEB-20BF35F67C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38086">
            <a:off x="6481015" y="2903967"/>
            <a:ext cx="538381" cy="67836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18CD2C72-B504-4CB4-2BA0-038F0A2E257D}"/>
              </a:ext>
            </a:extLst>
          </p:cNvPr>
          <p:cNvCxnSpPr>
            <a:cxnSpLocks/>
          </p:cNvCxnSpPr>
          <p:nvPr/>
        </p:nvCxnSpPr>
        <p:spPr>
          <a:xfrm>
            <a:off x="5441795"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B1383C71-B5AF-46FD-4719-E52428C62ED4}"/>
              </a:ext>
            </a:extLst>
          </p:cNvPr>
          <p:cNvCxnSpPr>
            <a:cxnSpLocks/>
          </p:cNvCxnSpPr>
          <p:nvPr/>
        </p:nvCxnSpPr>
        <p:spPr>
          <a:xfrm>
            <a:off x="6854284"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D67E7DC4-8210-EEA6-02DC-8961AF404091}"/>
              </a:ext>
            </a:extLst>
          </p:cNvPr>
          <p:cNvCxnSpPr>
            <a:cxnSpLocks/>
          </p:cNvCxnSpPr>
          <p:nvPr/>
        </p:nvCxnSpPr>
        <p:spPr>
          <a:xfrm>
            <a:off x="5441795" y="5917581"/>
            <a:ext cx="1412489" cy="0"/>
          </a:xfrm>
          <a:prstGeom prst="line">
            <a:avLst/>
          </a:prstGeom>
          <a:ln w="76200"/>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5DCD59A8-35F3-7DBE-FE91-118712D69B70}"/>
              </a:ext>
            </a:extLst>
          </p:cNvPr>
          <p:cNvSpPr txBox="1"/>
          <p:nvPr/>
        </p:nvSpPr>
        <p:spPr>
          <a:xfrm>
            <a:off x="0" y="1896291"/>
            <a:ext cx="1219199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500" b="1" i="0" u="none" strike="noStrike" kern="1200" cap="none" spc="0" normalizeH="0" baseline="0" noProof="0" dirty="0">
                <a:ln>
                  <a:noFill/>
                </a:ln>
                <a:solidFill>
                  <a:srgbClr val="242C2D"/>
                </a:solidFill>
                <a:effectLst/>
                <a:uLnTx/>
                <a:uFillTx/>
                <a:latin typeface="Book Antiqua"/>
                <a:ea typeface="黑体"/>
                <a:cs typeface="+mn-cs"/>
              </a:rPr>
              <a:t>Once upon a time, a man falls into a deep well.</a:t>
            </a:r>
            <a:endParaRPr kumimoji="0" lang="zh-CN" altLang="en-US" sz="2500" b="1"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3348234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0" y="998965"/>
            <a:ext cx="12192000" cy="656064"/>
          </a:xfrm>
        </p:spPr>
        <p:txBody>
          <a:bodyPr/>
          <a:lstStyle/>
          <a:p>
            <a:pPr algn="ctr"/>
            <a:r>
              <a:rPr lang="en-US" altLang="zh-CN" dirty="0">
                <a:solidFill>
                  <a:schemeClr val="tx2"/>
                </a:solidFill>
              </a:rPr>
              <a:t>Here is an example!</a:t>
            </a:r>
            <a:endParaRPr lang="en-US" dirty="0">
              <a:solidFill>
                <a:schemeClr val="tx2"/>
              </a:solidFill>
            </a:endParaRPr>
          </a:p>
        </p:txBody>
      </p:sp>
      <p:cxnSp>
        <p:nvCxnSpPr>
          <p:cNvPr id="4" name="直接连接符 3">
            <a:extLst>
              <a:ext uri="{FF2B5EF4-FFF2-40B4-BE49-F238E27FC236}">
                <a16:creationId xmlns:a16="http://schemas.microsoft.com/office/drawing/2014/main" id="{C583A53F-D57E-E071-9135-ED8FA5A61E68}"/>
              </a:ext>
            </a:extLst>
          </p:cNvPr>
          <p:cNvCxnSpPr>
            <a:cxnSpLocks/>
          </p:cNvCxnSpPr>
          <p:nvPr/>
        </p:nvCxnSpPr>
        <p:spPr>
          <a:xfrm>
            <a:off x="3315630" y="3642732"/>
            <a:ext cx="2163336"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5" name="直接连接符 4">
            <a:extLst>
              <a:ext uri="{FF2B5EF4-FFF2-40B4-BE49-F238E27FC236}">
                <a16:creationId xmlns:a16="http://schemas.microsoft.com/office/drawing/2014/main" id="{7280C11A-DBA7-65DC-E3C9-7E9BD1E33C92}"/>
              </a:ext>
            </a:extLst>
          </p:cNvPr>
          <p:cNvCxnSpPr>
            <a:cxnSpLocks/>
          </p:cNvCxnSpPr>
          <p:nvPr/>
        </p:nvCxnSpPr>
        <p:spPr>
          <a:xfrm>
            <a:off x="6817104" y="3642732"/>
            <a:ext cx="2884457" cy="0"/>
          </a:xfrm>
          <a:prstGeom prst="line">
            <a:avLst/>
          </a:prstGeom>
          <a:ln w="76200"/>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7F7583D7-6914-1055-CEEB-20BF35F67C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1795" y="5180675"/>
            <a:ext cx="538381" cy="67836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18CD2C72-B504-4CB4-2BA0-038F0A2E257D}"/>
              </a:ext>
            </a:extLst>
          </p:cNvPr>
          <p:cNvCxnSpPr>
            <a:cxnSpLocks/>
          </p:cNvCxnSpPr>
          <p:nvPr/>
        </p:nvCxnSpPr>
        <p:spPr>
          <a:xfrm>
            <a:off x="5441795"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B1383C71-B5AF-46FD-4719-E52428C62ED4}"/>
              </a:ext>
            </a:extLst>
          </p:cNvPr>
          <p:cNvCxnSpPr>
            <a:cxnSpLocks/>
          </p:cNvCxnSpPr>
          <p:nvPr/>
        </p:nvCxnSpPr>
        <p:spPr>
          <a:xfrm>
            <a:off x="6854284"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D67E7DC4-8210-EEA6-02DC-8961AF404091}"/>
              </a:ext>
            </a:extLst>
          </p:cNvPr>
          <p:cNvCxnSpPr>
            <a:cxnSpLocks/>
          </p:cNvCxnSpPr>
          <p:nvPr/>
        </p:nvCxnSpPr>
        <p:spPr>
          <a:xfrm>
            <a:off x="5441795" y="5917581"/>
            <a:ext cx="1412489" cy="0"/>
          </a:xfrm>
          <a:prstGeom prst="line">
            <a:avLst/>
          </a:prstGeom>
          <a:ln w="76200"/>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5DCD59A8-35F3-7DBE-FE91-118712D69B70}"/>
              </a:ext>
            </a:extLst>
          </p:cNvPr>
          <p:cNvSpPr txBox="1"/>
          <p:nvPr/>
        </p:nvSpPr>
        <p:spPr>
          <a:xfrm>
            <a:off x="0" y="2007838"/>
            <a:ext cx="1219199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500" b="1" i="0" u="none" strike="noStrike" kern="1200" cap="none" spc="0" normalizeH="0" baseline="0" noProof="0" dirty="0">
                <a:ln>
                  <a:noFill/>
                </a:ln>
                <a:solidFill>
                  <a:srgbClr val="242C2D"/>
                </a:solidFill>
                <a:effectLst/>
                <a:uLnTx/>
                <a:uFillTx/>
                <a:latin typeface="Book Antiqua"/>
                <a:ea typeface="黑体"/>
                <a:cs typeface="+mn-cs"/>
              </a:rPr>
              <a:t>A man comes and asks</a:t>
            </a:r>
            <a:endParaRPr kumimoji="0" lang="zh-CN" altLang="en-US" sz="2500" b="1"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3074" name="Picture 2">
            <a:extLst>
              <a:ext uri="{FF2B5EF4-FFF2-40B4-BE49-F238E27FC236}">
                <a16:creationId xmlns:a16="http://schemas.microsoft.com/office/drawing/2014/main" id="{FC84DB74-A3C6-980F-22D7-33B39433E3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718" y="2651209"/>
            <a:ext cx="570700" cy="94970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B88F5F4-B16D-9F2D-6E68-C9DFB32EADBB}"/>
              </a:ext>
            </a:extLst>
          </p:cNvPr>
          <p:cNvSpPr txBox="1"/>
          <p:nvPr/>
        </p:nvSpPr>
        <p:spPr>
          <a:xfrm rot="20557136">
            <a:off x="7394475" y="2549486"/>
            <a:ext cx="18996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rPr>
              <a:t>how are you?</a:t>
            </a:r>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841170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46AF-B02E-63A4-DD5C-DA05A023573D}"/>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3981CF1D-3DB6-D80B-990B-54E7B46A29F7}"/>
              </a:ext>
            </a:extLst>
          </p:cNvPr>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altLang="zh-CN"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rPr>
              <a:t>Neural network regression</a:t>
            </a:r>
            <a:endParaRPr kumimoji="0" lang="zh-CN" altLang="en-US"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1026" name="Picture 2">
            <a:extLst>
              <a:ext uri="{FF2B5EF4-FFF2-40B4-BE49-F238E27FC236}">
                <a16:creationId xmlns:a16="http://schemas.microsoft.com/office/drawing/2014/main" id="{65AE7074-C011-F842-40D6-465FCF4D14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8894917" y="2247900"/>
            <a:ext cx="3005996" cy="2362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C095FCE-6461-4DC4-3BC2-15E110CE715B}"/>
                  </a:ext>
                </a:extLst>
              </p:cNvPr>
              <p:cNvSpPr txBox="1"/>
              <p:nvPr/>
            </p:nvSpPr>
            <p:spPr>
              <a:xfrm>
                <a:off x="554324" y="883066"/>
                <a:ext cx="5897276"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𝒉</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nary>
                      <m:naryPr>
                        <m:chr m:val="∑"/>
                        <m:supHide m:val="on"/>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naryPr>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up/>
                      <m:e>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𝒂</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𝝈</m:t>
                        </m:r>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𝒘</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Sub>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𝒃</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e>
                    </m:nary>
                  </m:oMath>
                </a14:m>
                <a:r>
                  <a:rPr kumimoji="0" lang="en-US" altLang="zh-CN" sz="2400" b="1" i="0" u="none" strike="noStrike" kern="1200" cap="none" spc="0" normalizeH="0" baseline="0" noProof="0" dirty="0">
                    <a:ln>
                      <a:noFill/>
                    </a:ln>
                    <a:solidFill>
                      <a:srgbClr val="FF0000"/>
                    </a:solidFill>
                    <a:effectLst/>
                    <a:uLnTx/>
                    <a:uFillTx/>
                    <a:latin typeface="Arial"/>
                    <a:ea typeface="微软雅黑"/>
                    <a:cs typeface="+mn-cs"/>
                  </a:rPr>
                  <a:t>  </a:t>
                </a:r>
                <a14:m>
                  <m:oMath xmlns:m="http://schemas.openxmlformats.org/officeDocument/2006/math">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𝝈</m:t>
                    </m:r>
                    <m:d>
                      <m:d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𝒙</m:t>
                        </m:r>
                      </m:e>
                    </m:d>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oMath>
                </a14:m>
                <a:r>
                  <a:rPr kumimoji="0" lang="zh-CN" altLang="en-US" sz="2400" b="1" i="0" u="none" strike="noStrike" kern="1200" cap="none" spc="0" normalizeH="0" baseline="0" noProof="0" dirty="0">
                    <a:ln>
                      <a:noFill/>
                    </a:ln>
                    <a:solidFill>
                      <a:srgbClr val="FF0000"/>
                    </a:solidFill>
                    <a:effectLst/>
                    <a:uLnTx/>
                    <a:uFillTx/>
                    <a:latin typeface="Arial"/>
                    <a:ea typeface="微软雅黑"/>
                    <a:cs typeface="+mn-cs"/>
                  </a:rPr>
                  <a:t> </a:t>
                </a:r>
                <a:r>
                  <a:rPr kumimoji="0" lang="en-US" altLang="zh-CN" sz="2400" b="1" i="0" u="none" strike="noStrike" kern="1200" cap="none" spc="0" normalizeH="0" baseline="0" noProof="0" dirty="0">
                    <a:ln>
                      <a:noFill/>
                    </a:ln>
                    <a:solidFill>
                      <a:srgbClr val="FF0000"/>
                    </a:solidFill>
                    <a:effectLst/>
                    <a:uLnTx/>
                    <a:uFillTx/>
                    <a:latin typeface="Arial"/>
                    <a:ea typeface="微软雅黑"/>
                    <a:cs typeface="+mn-cs"/>
                  </a:rPr>
                  <a:t>non-linear</a:t>
                </a:r>
                <a:endParaRPr kumimoji="0" lang="zh-CN" altLang="en-US" sz="2400" b="1" i="0" u="none" strike="noStrike" kern="1200" cap="none" spc="0" normalizeH="0" baseline="0" noProof="0" dirty="0">
                  <a:ln>
                    <a:noFill/>
                  </a:ln>
                  <a:solidFill>
                    <a:srgbClr val="FF0000"/>
                  </a:solidFill>
                  <a:effectLst/>
                  <a:uLnTx/>
                  <a:uFillTx/>
                  <a:latin typeface="Arial"/>
                  <a:ea typeface="微软雅黑"/>
                  <a:cs typeface="+mn-cs"/>
                </a:endParaRPr>
              </a:p>
            </p:txBody>
          </p:sp>
        </mc:Choice>
        <mc:Fallback xmlns="">
          <p:sp>
            <p:nvSpPr>
              <p:cNvPr id="2" name="文本框 1">
                <a:extLst>
                  <a:ext uri="{FF2B5EF4-FFF2-40B4-BE49-F238E27FC236}">
                    <a16:creationId xmlns:a16="http://schemas.microsoft.com/office/drawing/2014/main" id="{CC095FCE-6461-4DC4-3BC2-15E110CE715B}"/>
                  </a:ext>
                </a:extLst>
              </p:cNvPr>
              <p:cNvSpPr txBox="1">
                <a:spLocks noRot="1" noChangeAspect="1" noMove="1" noResize="1" noEditPoints="1" noAdjustHandles="1" noChangeArrowheads="1" noChangeShapeType="1" noTextEdit="1"/>
              </p:cNvSpPr>
              <p:nvPr/>
            </p:nvSpPr>
            <p:spPr>
              <a:xfrm>
                <a:off x="554324" y="883066"/>
                <a:ext cx="5897276" cy="415498"/>
              </a:xfrm>
              <a:prstGeom prst="rect">
                <a:avLst/>
              </a:prstGeom>
              <a:blipFill>
                <a:blip r:embed="rId4"/>
                <a:stretch>
                  <a:fillRect l="-1965" t="-155882" b="-219118"/>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20862A5-F6C9-690C-4933-2339BEBF5A71}"/>
              </a:ext>
            </a:extLst>
          </p:cNvPr>
          <p:cNvSpPr txBox="1"/>
          <p:nvPr/>
        </p:nvSpPr>
        <p:spPr>
          <a:xfrm>
            <a:off x="1364343" y="1923143"/>
            <a:ext cx="4504759" cy="523220"/>
          </a:xfrm>
          <a:prstGeom prst="rect">
            <a:avLst/>
          </a:prstGeom>
          <a:noFill/>
        </p:spPr>
        <p:txBody>
          <a:bodyPr wrap="none" rtlCol="0">
            <a:spAutoFit/>
          </a:bodyPr>
          <a:lstStyle/>
          <a:p>
            <a:r>
              <a:rPr lang="en-US" altLang="zh-CN" sz="2800" dirty="0"/>
              <a:t>If we only have one neuron</a:t>
            </a:r>
            <a:endParaRPr lang="zh-CN" altLang="en-US" sz="28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8E8D152-76D5-1356-BD29-E37C6A5D4715}"/>
                  </a:ext>
                </a:extLst>
              </p:cNvPr>
              <p:cNvSpPr txBox="1"/>
              <p:nvPr/>
            </p:nvSpPr>
            <p:spPr>
              <a:xfrm>
                <a:off x="2533273" y="2651069"/>
                <a:ext cx="53334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𝜎</m:t>
                    </m:r>
                    <m:d>
                      <m:dPr>
                        <m:ctrlP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ctrlPr>
                      </m:dPr>
                      <m:e>
                        <m:r>
                          <a:rPr kumimoji="0" lang="en-US" altLang="zh-CN" sz="3200" b="0" i="1" u="none" strike="noStrike" kern="1200" cap="none" spc="0" normalizeH="0" baseline="0" noProof="0">
                            <a:ln>
                              <a:noFill/>
                            </a:ln>
                            <a:solidFill>
                              <a:srgbClr val="B61616"/>
                            </a:solidFill>
                            <a:effectLst/>
                            <a:uLnTx/>
                            <a:uFillTx/>
                            <a:latin typeface="Cambria Math" panose="02040503050406030204" pitchFamily="18" charset="0"/>
                            <a:cs typeface="+mn-cs"/>
                          </a:rPr>
                          <m:t>𝑥</m:t>
                        </m:r>
                      </m:e>
                    </m:d>
                    <m:r>
                      <a:rPr kumimoji="0" lang="en-US" altLang="zh-CN" sz="32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oMath>
                </a14:m>
                <a:r>
                  <a:rPr kumimoji="0" lang="en-US" altLang="zh-CN" sz="3200" b="0" i="0" u="none" strike="noStrike" kern="1200" cap="none" spc="0" normalizeH="0" baseline="0" noProof="0" dirty="0">
                    <a:ln>
                      <a:noFill/>
                    </a:ln>
                    <a:solidFill>
                      <a:srgbClr val="B61616"/>
                    </a:solidFill>
                    <a:effectLst/>
                    <a:uLnTx/>
                    <a:uFillTx/>
                    <a:latin typeface="Book Antiqua"/>
                    <a:ea typeface="黑体"/>
                    <a:cs typeface="+mn-cs"/>
                  </a:rPr>
                  <a:t>ReLU(x)=max(0,x)</a:t>
                </a:r>
                <a:endParaRPr kumimoji="0" lang="zh-CN" altLang="en-US" sz="32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8" name="文本框 7">
                <a:extLst>
                  <a:ext uri="{FF2B5EF4-FFF2-40B4-BE49-F238E27FC236}">
                    <a16:creationId xmlns:a16="http://schemas.microsoft.com/office/drawing/2014/main" id="{F8E8D152-76D5-1356-BD29-E37C6A5D4715}"/>
                  </a:ext>
                </a:extLst>
              </p:cNvPr>
              <p:cNvSpPr txBox="1">
                <a:spLocks noRot="1" noChangeAspect="1" noMove="1" noResize="1" noEditPoints="1" noAdjustHandles="1" noChangeArrowheads="1" noChangeShapeType="1" noTextEdit="1"/>
              </p:cNvSpPr>
              <p:nvPr/>
            </p:nvSpPr>
            <p:spPr>
              <a:xfrm>
                <a:off x="2533273" y="2651069"/>
                <a:ext cx="5333470" cy="584775"/>
              </a:xfrm>
              <a:prstGeom prst="rect">
                <a:avLst/>
              </a:prstGeom>
              <a:blipFill>
                <a:blip r:embed="rId5"/>
                <a:stretch>
                  <a:fillRect t="-13542" b="-33333"/>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8413AF20-9F36-9227-AC14-FBBD5A2CCC79}"/>
              </a:ext>
            </a:extLst>
          </p:cNvPr>
          <p:cNvCxnSpPr>
            <a:cxnSpLocks/>
          </p:cNvCxnSpPr>
          <p:nvPr/>
        </p:nvCxnSpPr>
        <p:spPr>
          <a:xfrm flipH="1">
            <a:off x="4770704" y="3534833"/>
            <a:ext cx="798911" cy="14308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5EE30CE-8602-1849-1C5E-38CCA0C5550C}"/>
              </a:ext>
            </a:extLst>
          </p:cNvPr>
          <p:cNvCxnSpPr>
            <a:cxnSpLocks/>
          </p:cNvCxnSpPr>
          <p:nvPr/>
        </p:nvCxnSpPr>
        <p:spPr>
          <a:xfrm>
            <a:off x="3734276" y="4965700"/>
            <a:ext cx="105809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3028C3-A943-F3BE-C92A-B0385C1ADEF7}"/>
              </a:ext>
            </a:extLst>
          </p:cNvPr>
          <p:cNvSpPr txBox="1"/>
          <p:nvPr/>
        </p:nvSpPr>
        <p:spPr>
          <a:xfrm>
            <a:off x="1364342" y="5326743"/>
            <a:ext cx="5022529" cy="523220"/>
          </a:xfrm>
          <a:prstGeom prst="rect">
            <a:avLst/>
          </a:prstGeom>
          <a:noFill/>
        </p:spPr>
        <p:txBody>
          <a:bodyPr wrap="none" rtlCol="0">
            <a:spAutoFit/>
          </a:bodyPr>
          <a:lstStyle/>
          <a:p>
            <a:r>
              <a:rPr lang="en-US" altLang="zh-CN" sz="2800" dirty="0"/>
              <a:t>The output shape is restricted.</a:t>
            </a:r>
            <a:endParaRPr lang="zh-CN" altLang="en-US" sz="2800" dirty="0"/>
          </a:p>
        </p:txBody>
      </p:sp>
    </p:spTree>
    <p:extLst>
      <p:ext uri="{BB962C8B-B14F-4D97-AF65-F5344CB8AC3E}">
        <p14:creationId xmlns:p14="http://schemas.microsoft.com/office/powerpoint/2010/main" val="405667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0" y="998965"/>
            <a:ext cx="12192000" cy="656064"/>
          </a:xfrm>
        </p:spPr>
        <p:txBody>
          <a:bodyPr/>
          <a:lstStyle/>
          <a:p>
            <a:pPr algn="ctr"/>
            <a:r>
              <a:rPr lang="en-US" altLang="zh-CN" dirty="0">
                <a:solidFill>
                  <a:schemeClr val="tx2"/>
                </a:solidFill>
              </a:rPr>
              <a:t>Here is an example!</a:t>
            </a:r>
            <a:endParaRPr lang="en-US" dirty="0">
              <a:solidFill>
                <a:schemeClr val="tx2"/>
              </a:solidFill>
            </a:endParaRPr>
          </a:p>
        </p:txBody>
      </p:sp>
      <p:cxnSp>
        <p:nvCxnSpPr>
          <p:cNvPr id="4" name="直接连接符 3">
            <a:extLst>
              <a:ext uri="{FF2B5EF4-FFF2-40B4-BE49-F238E27FC236}">
                <a16:creationId xmlns:a16="http://schemas.microsoft.com/office/drawing/2014/main" id="{C583A53F-D57E-E071-9135-ED8FA5A61E68}"/>
              </a:ext>
            </a:extLst>
          </p:cNvPr>
          <p:cNvCxnSpPr>
            <a:cxnSpLocks/>
          </p:cNvCxnSpPr>
          <p:nvPr/>
        </p:nvCxnSpPr>
        <p:spPr>
          <a:xfrm>
            <a:off x="3315630" y="3642732"/>
            <a:ext cx="2163336"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5" name="直接连接符 4">
            <a:extLst>
              <a:ext uri="{FF2B5EF4-FFF2-40B4-BE49-F238E27FC236}">
                <a16:creationId xmlns:a16="http://schemas.microsoft.com/office/drawing/2014/main" id="{7280C11A-DBA7-65DC-E3C9-7E9BD1E33C92}"/>
              </a:ext>
            </a:extLst>
          </p:cNvPr>
          <p:cNvCxnSpPr>
            <a:cxnSpLocks/>
          </p:cNvCxnSpPr>
          <p:nvPr/>
        </p:nvCxnSpPr>
        <p:spPr>
          <a:xfrm>
            <a:off x="6817104" y="3642732"/>
            <a:ext cx="2884457" cy="0"/>
          </a:xfrm>
          <a:prstGeom prst="line">
            <a:avLst/>
          </a:prstGeom>
          <a:ln w="76200"/>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7F7583D7-6914-1055-CEEB-20BF35F67C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1795" y="5180675"/>
            <a:ext cx="538381" cy="67836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18CD2C72-B504-4CB4-2BA0-038F0A2E257D}"/>
              </a:ext>
            </a:extLst>
          </p:cNvPr>
          <p:cNvCxnSpPr>
            <a:cxnSpLocks/>
          </p:cNvCxnSpPr>
          <p:nvPr/>
        </p:nvCxnSpPr>
        <p:spPr>
          <a:xfrm>
            <a:off x="5441795"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B1383C71-B5AF-46FD-4719-E52428C62ED4}"/>
              </a:ext>
            </a:extLst>
          </p:cNvPr>
          <p:cNvCxnSpPr>
            <a:cxnSpLocks/>
          </p:cNvCxnSpPr>
          <p:nvPr/>
        </p:nvCxnSpPr>
        <p:spPr>
          <a:xfrm>
            <a:off x="6854284"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D67E7DC4-8210-EEA6-02DC-8961AF404091}"/>
              </a:ext>
            </a:extLst>
          </p:cNvPr>
          <p:cNvCxnSpPr>
            <a:cxnSpLocks/>
          </p:cNvCxnSpPr>
          <p:nvPr/>
        </p:nvCxnSpPr>
        <p:spPr>
          <a:xfrm>
            <a:off x="5441795" y="5917581"/>
            <a:ext cx="1412489" cy="0"/>
          </a:xfrm>
          <a:prstGeom prst="line">
            <a:avLst/>
          </a:prstGeom>
          <a:ln w="76200"/>
        </p:spPr>
        <p:style>
          <a:lnRef idx="1">
            <a:schemeClr val="dk1"/>
          </a:lnRef>
          <a:fillRef idx="0">
            <a:schemeClr val="dk1"/>
          </a:fillRef>
          <a:effectRef idx="0">
            <a:schemeClr val="dk1"/>
          </a:effectRef>
          <a:fontRef idx="minor">
            <a:schemeClr val="tx1"/>
          </a:fontRef>
        </p:style>
      </p:cxnSp>
      <p:pic>
        <p:nvPicPr>
          <p:cNvPr id="3074" name="Picture 2">
            <a:extLst>
              <a:ext uri="{FF2B5EF4-FFF2-40B4-BE49-F238E27FC236}">
                <a16:creationId xmlns:a16="http://schemas.microsoft.com/office/drawing/2014/main" id="{FC84DB74-A3C6-980F-22D7-33B39433E3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718" y="2651209"/>
            <a:ext cx="570700" cy="94970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6878131-30BB-28E2-CAA7-9D6593253CC2}"/>
              </a:ext>
            </a:extLst>
          </p:cNvPr>
          <p:cNvSpPr txBox="1"/>
          <p:nvPr/>
        </p:nvSpPr>
        <p:spPr>
          <a:xfrm rot="20365099">
            <a:off x="5823362" y="4288214"/>
            <a:ext cx="49230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rPr>
              <a:t>…………..Fine! Thank you, and you?</a:t>
            </a:r>
            <a:endParaRPr kumimoji="0" lang="zh-CN" altLang="en-US" sz="2000" b="1"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24758040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2F816-DCF7-165F-5B52-07CFDB97D4F0}"/>
              </a:ext>
            </a:extLst>
          </p:cNvPr>
          <p:cNvSpPr>
            <a:spLocks noGrp="1"/>
          </p:cNvSpPr>
          <p:nvPr>
            <p:ph type="title"/>
          </p:nvPr>
        </p:nvSpPr>
        <p:spPr/>
        <p:txBody>
          <a:bodyPr/>
          <a:lstStyle/>
          <a:p>
            <a:r>
              <a:rPr kumimoji="1" lang="en-US" altLang="zh-CN" dirty="0"/>
              <a:t>Implicit regularization of SGD</a:t>
            </a:r>
            <a:endParaRPr kumimoji="1"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4FBD194-3ADE-2477-A212-074B2EAAE015}"/>
                  </a:ext>
                </a:extLst>
              </p:cNvPr>
              <p:cNvSpPr txBox="1"/>
              <p:nvPr/>
            </p:nvSpPr>
            <p:spPr>
              <a:xfrm>
                <a:off x="1031366" y="1240246"/>
                <a:ext cx="10298426" cy="1331775"/>
              </a:xfrm>
              <a:prstGeom prst="rect">
                <a:avLst/>
              </a:prstGeom>
              <a:noFill/>
            </p:spPr>
            <p:txBody>
              <a:bodyPr wrap="square" rtlCol="0">
                <a:spAutoFit/>
              </a:bodyPr>
              <a:lstStyle/>
              <a:p>
                <a14:m>
                  <m:oMath xmlns:m="http://schemas.openxmlformats.org/officeDocument/2006/math">
                    <m:r>
                      <a:rPr kumimoji="1" lang="en-US" altLang="zh-CN" sz="2000" b="0" i="1" smtClean="0">
                        <a:solidFill>
                          <a:schemeClr val="tx2"/>
                        </a:solidFill>
                        <a:latin typeface="Cambria Math" panose="02040503050406030204" pitchFamily="18" charset="0"/>
                      </a:rPr>
                      <m:t>𝐿</m:t>
                    </m:r>
                    <m:r>
                      <a:rPr kumimoji="1" lang="en-US" altLang="zh-CN" sz="2000" b="0" i="1" smtClean="0">
                        <a:solidFill>
                          <a:schemeClr val="tx2"/>
                        </a:solidFill>
                        <a:latin typeface="Cambria Math" panose="02040503050406030204" pitchFamily="18" charset="0"/>
                      </a:rPr>
                      <m:t>(</m:t>
                    </m:r>
                    <m:r>
                      <a:rPr kumimoji="1" lang="en-US" altLang="zh-CN" sz="2000" b="0" i="1" smtClean="0">
                        <a:solidFill>
                          <a:schemeClr val="tx2"/>
                        </a:solidFill>
                        <a:latin typeface="Cambria Math" panose="02040503050406030204" pitchFamily="18" charset="0"/>
                      </a:rPr>
                      <m:t>𝜃</m:t>
                    </m:r>
                    <m:r>
                      <a:rPr kumimoji="1" lang="en-US" altLang="zh-CN" sz="2000" b="0" i="1" smtClean="0">
                        <a:solidFill>
                          <a:schemeClr val="tx2"/>
                        </a:solidFill>
                        <a:latin typeface="Cambria Math" panose="02040503050406030204" pitchFamily="18" charset="0"/>
                      </a:rPr>
                      <m:t>)</m:t>
                    </m:r>
                  </m:oMath>
                </a14:m>
                <a:r>
                  <a:rPr kumimoji="1" lang="en-US" altLang="zh-CN" sz="2000" dirty="0">
                    <a:solidFill>
                      <a:schemeClr val="tx2"/>
                    </a:solidFill>
                  </a:rPr>
                  <a:t> is the loss function, </a:t>
                </a:r>
                <a14:m>
                  <m:oMath xmlns:m="http://schemas.openxmlformats.org/officeDocument/2006/math">
                    <m:r>
                      <m:rPr>
                        <m:sty m:val="p"/>
                      </m:rPr>
                      <a:rPr kumimoji="1" lang="en-US" altLang="zh-CN" sz="2000" b="0" i="0" smtClean="0">
                        <a:solidFill>
                          <a:schemeClr val="tx2"/>
                        </a:solidFill>
                        <a:latin typeface="Cambria Math" panose="02040503050406030204" pitchFamily="18" charset="0"/>
                      </a:rPr>
                      <m:t>∇</m:t>
                    </m:r>
                    <m:r>
                      <a:rPr kumimoji="1" lang="en-US" altLang="zh-CN" sz="2000" i="1">
                        <a:solidFill>
                          <a:schemeClr val="tx2"/>
                        </a:solidFill>
                        <a:latin typeface="Cambria Math" panose="02040503050406030204" pitchFamily="18" charset="0"/>
                      </a:rPr>
                      <m:t>𝐿</m:t>
                    </m:r>
                    <m:d>
                      <m:dPr>
                        <m:ctrlPr>
                          <a:rPr kumimoji="1" lang="en-US" altLang="zh-CN" sz="2000" i="1">
                            <a:solidFill>
                              <a:schemeClr val="tx2"/>
                            </a:solidFill>
                            <a:latin typeface="Cambria Math" panose="02040503050406030204" pitchFamily="18" charset="0"/>
                          </a:rPr>
                        </m:ctrlPr>
                      </m:dPr>
                      <m:e>
                        <m:r>
                          <a:rPr kumimoji="1" lang="en-US" altLang="zh-CN" sz="2000" i="1">
                            <a:solidFill>
                              <a:schemeClr val="tx2"/>
                            </a:solidFill>
                            <a:latin typeface="Cambria Math" panose="02040503050406030204" pitchFamily="18" charset="0"/>
                          </a:rPr>
                          <m:t>𝜃</m:t>
                        </m:r>
                      </m:e>
                    </m:d>
                  </m:oMath>
                </a14:m>
                <a:r>
                  <a:rPr kumimoji="1" lang="en-US" altLang="zh-CN" sz="2000" dirty="0">
                    <a:solidFill>
                      <a:schemeClr val="tx2"/>
                    </a:solidFill>
                  </a:rPr>
                  <a:t> is its gradient, </a:t>
                </a:r>
                <a14:m>
                  <m:oMath xmlns:m="http://schemas.openxmlformats.org/officeDocument/2006/math">
                    <m:r>
                      <a:rPr kumimoji="1" lang="en-US" altLang="zh-CN" sz="2000" b="0" i="1" smtClean="0">
                        <a:solidFill>
                          <a:schemeClr val="tx2"/>
                        </a:solidFill>
                        <a:latin typeface="Cambria Math" panose="02040503050406030204" pitchFamily="18" charset="0"/>
                      </a:rPr>
                      <m:t>𝜂</m:t>
                    </m:r>
                  </m:oMath>
                </a14:m>
                <a:r>
                  <a:rPr kumimoji="1" lang="en-US" altLang="zh-CN" sz="2000" dirty="0">
                    <a:solidFill>
                      <a:schemeClr val="tx2"/>
                    </a:solidFill>
                  </a:rPr>
                  <a:t> is learning rate, </a:t>
                </a:r>
                <a14:m>
                  <m:oMath xmlns:m="http://schemas.openxmlformats.org/officeDocument/2006/math">
                    <m:r>
                      <a:rPr kumimoji="1" lang="en-US" altLang="zh-CN" sz="2000" b="0" i="1" smtClean="0">
                        <a:solidFill>
                          <a:schemeClr val="tx2"/>
                        </a:solidFill>
                        <a:latin typeface="Cambria Math" panose="02040503050406030204" pitchFamily="18" charset="0"/>
                      </a:rPr>
                      <m:t>𝑚</m:t>
                    </m:r>
                  </m:oMath>
                </a14:m>
                <a:r>
                  <a:rPr kumimoji="1" lang="en-US" altLang="zh-CN" sz="2000" dirty="0">
                    <a:solidFill>
                      <a:schemeClr val="tx2"/>
                    </a:solidFill>
                  </a:rPr>
                  <a:t> is the number of the mini-batch, </a:t>
                </a:r>
                <a14:m>
                  <m:oMath xmlns:m="http://schemas.openxmlformats.org/officeDocument/2006/math">
                    <m:acc>
                      <m:accPr>
                        <m:chr m:val="̂"/>
                        <m:ctrlPr>
                          <a:rPr kumimoji="1" lang="en-US" altLang="zh-CN" sz="2000" b="0" i="1" smtClean="0">
                            <a:solidFill>
                              <a:schemeClr val="tx2"/>
                            </a:solidFill>
                            <a:latin typeface="Cambria Math" panose="02040503050406030204" pitchFamily="18" charset="0"/>
                          </a:rPr>
                        </m:ctrlPr>
                      </m:accPr>
                      <m:e>
                        <m:sSub>
                          <m:sSubPr>
                            <m:ctrlPr>
                              <a:rPr kumimoji="1" lang="en-US" altLang="zh-CN" sz="2000" b="0" i="1" smtClean="0">
                                <a:solidFill>
                                  <a:schemeClr val="tx2"/>
                                </a:solidFill>
                                <a:latin typeface="Cambria Math" panose="02040503050406030204" pitchFamily="18" charset="0"/>
                              </a:rPr>
                            </m:ctrlPr>
                          </m:sSubPr>
                          <m:e>
                            <m:r>
                              <a:rPr kumimoji="1" lang="en-US" altLang="zh-CN" sz="2000" b="0" i="1" smtClean="0">
                                <a:solidFill>
                                  <a:schemeClr val="tx2"/>
                                </a:solidFill>
                                <a:latin typeface="Cambria Math" panose="02040503050406030204" pitchFamily="18" charset="0"/>
                              </a:rPr>
                              <m:t>𝐿</m:t>
                            </m:r>
                          </m:e>
                          <m:sub>
                            <m:r>
                              <a:rPr kumimoji="1" lang="en-US" altLang="zh-CN" sz="2000" b="0" i="1" smtClean="0">
                                <a:solidFill>
                                  <a:schemeClr val="tx2"/>
                                </a:solidFill>
                                <a:latin typeface="Cambria Math" panose="02040503050406030204" pitchFamily="18" charset="0"/>
                              </a:rPr>
                              <m:t>𝑖</m:t>
                            </m:r>
                          </m:sub>
                        </m:sSub>
                      </m:e>
                    </m:acc>
                    <m:r>
                      <a:rPr kumimoji="1" lang="en-US" altLang="zh-CN" sz="2000" b="0" i="1" smtClean="0">
                        <a:solidFill>
                          <a:schemeClr val="tx2"/>
                        </a:solidFill>
                        <a:latin typeface="Cambria Math" panose="02040503050406030204" pitchFamily="18" charset="0"/>
                      </a:rPr>
                      <m:t>(</m:t>
                    </m:r>
                    <m:r>
                      <a:rPr kumimoji="1" lang="en-US" altLang="zh-CN" sz="2000" b="0" i="1" smtClean="0">
                        <a:solidFill>
                          <a:schemeClr val="tx2"/>
                        </a:solidFill>
                        <a:latin typeface="Cambria Math" panose="02040503050406030204" pitchFamily="18" charset="0"/>
                      </a:rPr>
                      <m:t>𝜃</m:t>
                    </m:r>
                    <m:r>
                      <a:rPr kumimoji="1" lang="en-US" altLang="zh-CN" sz="2000" b="0" i="1" smtClean="0">
                        <a:solidFill>
                          <a:schemeClr val="tx2"/>
                        </a:solidFill>
                        <a:latin typeface="Cambria Math" panose="02040503050406030204" pitchFamily="18" charset="0"/>
                      </a:rPr>
                      <m:t>)</m:t>
                    </m:r>
                  </m:oMath>
                </a14:m>
                <a:r>
                  <a:rPr kumimoji="1" lang="en-US" altLang="zh-CN" sz="2000" dirty="0">
                    <a:solidFill>
                      <a:schemeClr val="tx2"/>
                    </a:solidFill>
                  </a:rPr>
                  <a:t> is the loss of the </a:t>
                </a:r>
                <a:r>
                  <a:rPr kumimoji="1" lang="en-US" altLang="zh-CN" sz="2000" dirty="0" err="1">
                    <a:solidFill>
                      <a:schemeClr val="tx2"/>
                    </a:solidFill>
                  </a:rPr>
                  <a:t>i-th</a:t>
                </a:r>
                <a:r>
                  <a:rPr kumimoji="1" lang="en-US" altLang="zh-CN" sz="2000" dirty="0">
                    <a:solidFill>
                      <a:schemeClr val="tx2"/>
                    </a:solidFill>
                  </a:rPr>
                  <a:t> mini-batch, then the implicit regularization reads:</a:t>
                </a:r>
              </a:p>
              <a:p>
                <a:endParaRPr kumimoji="1" lang="en-US" altLang="zh-CN" sz="2000" dirty="0"/>
              </a:p>
              <a:p>
                <a:endParaRPr kumimoji="1" lang="zh-CN" altLang="en-US" sz="2000" dirty="0"/>
              </a:p>
            </p:txBody>
          </p:sp>
        </mc:Choice>
        <mc:Fallback xmlns="">
          <p:sp>
            <p:nvSpPr>
              <p:cNvPr id="6" name="文本框 5">
                <a:extLst>
                  <a:ext uri="{FF2B5EF4-FFF2-40B4-BE49-F238E27FC236}">
                    <a16:creationId xmlns:a16="http://schemas.microsoft.com/office/drawing/2014/main" id="{84FBD194-3ADE-2477-A212-074B2EAAE015}"/>
                  </a:ext>
                </a:extLst>
              </p:cNvPr>
              <p:cNvSpPr txBox="1">
                <a:spLocks noRot="1" noChangeAspect="1" noMove="1" noResize="1" noEditPoints="1" noAdjustHandles="1" noChangeArrowheads="1" noChangeShapeType="1" noTextEdit="1"/>
              </p:cNvSpPr>
              <p:nvPr/>
            </p:nvSpPr>
            <p:spPr>
              <a:xfrm>
                <a:off x="1031366" y="1240246"/>
                <a:ext cx="10298426" cy="1331775"/>
              </a:xfrm>
              <a:prstGeom prst="rect">
                <a:avLst/>
              </a:prstGeom>
              <a:blipFill>
                <a:blip r:embed="rId2"/>
                <a:stretch>
                  <a:fillRect l="-616" t="-188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F854017-1996-4B49-EEEF-E9494EA3937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92879" y="2572021"/>
            <a:ext cx="6375400" cy="15748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EBFE28-8AE5-D3B0-7D35-8333B99C20B0}"/>
                  </a:ext>
                </a:extLst>
              </p:cNvPr>
              <p:cNvSpPr txBox="1"/>
              <p:nvPr/>
            </p:nvSpPr>
            <p:spPr>
              <a:xfrm>
                <a:off x="933188" y="4377847"/>
                <a:ext cx="7534405" cy="408445"/>
              </a:xfrm>
              <a:prstGeom prst="rect">
                <a:avLst/>
              </a:prstGeom>
              <a:noFill/>
            </p:spPr>
            <p:txBody>
              <a:bodyPr wrap="square" rtlCol="0">
                <a:spAutoFit/>
              </a:bodyPr>
              <a:lstStyle/>
              <a:p>
                <a:pPr algn="l"/>
                <a:r>
                  <a:rPr kumimoji="1" lang="en-US" altLang="zh-CN" sz="2000" dirty="0">
                    <a:solidFill>
                      <a:srgbClr val="B61516"/>
                    </a:solidFill>
                  </a:rPr>
                  <a:t>Implicit regularization: minimize the variance between </a:t>
                </a:r>
                <a14:m>
                  <m:oMath xmlns:m="http://schemas.openxmlformats.org/officeDocument/2006/math">
                    <m:r>
                      <m:rPr>
                        <m:sty m:val="p"/>
                      </m:rPr>
                      <a:rPr kumimoji="1" lang="en-US" altLang="zh-CN" sz="2000" b="0" i="0" smtClean="0">
                        <a:solidFill>
                          <a:srgbClr val="B61516"/>
                        </a:solidFill>
                        <a:latin typeface="Cambria Math" panose="02040503050406030204" pitchFamily="18" charset="0"/>
                      </a:rPr>
                      <m:t>∇</m:t>
                    </m:r>
                    <m:acc>
                      <m:accPr>
                        <m:chr m:val="̂"/>
                        <m:ctrlPr>
                          <a:rPr kumimoji="1" lang="en-US" altLang="zh-CN" sz="2000" b="0" i="1" smtClean="0">
                            <a:solidFill>
                              <a:srgbClr val="B61516"/>
                            </a:solidFill>
                            <a:latin typeface="Cambria Math" panose="02040503050406030204" pitchFamily="18" charset="0"/>
                          </a:rPr>
                        </m:ctrlPr>
                      </m:accPr>
                      <m:e>
                        <m:sSub>
                          <m:sSubPr>
                            <m:ctrlPr>
                              <a:rPr kumimoji="1" lang="en-US" altLang="zh-CN" sz="2000" b="0" i="1" smtClean="0">
                                <a:solidFill>
                                  <a:srgbClr val="B61516"/>
                                </a:solidFill>
                                <a:latin typeface="Cambria Math" panose="02040503050406030204" pitchFamily="18" charset="0"/>
                              </a:rPr>
                            </m:ctrlPr>
                          </m:sSubPr>
                          <m:e>
                            <m:r>
                              <a:rPr kumimoji="1" lang="en-US" altLang="zh-CN" sz="2000" b="0" i="1" smtClean="0">
                                <a:solidFill>
                                  <a:srgbClr val="B61516"/>
                                </a:solidFill>
                                <a:latin typeface="Cambria Math" panose="02040503050406030204" pitchFamily="18" charset="0"/>
                              </a:rPr>
                              <m:t>𝐿</m:t>
                            </m:r>
                          </m:e>
                          <m:sub>
                            <m:r>
                              <a:rPr kumimoji="1" lang="en-US" altLang="zh-CN" sz="2000" b="0" i="1" smtClean="0">
                                <a:solidFill>
                                  <a:srgbClr val="B61516"/>
                                </a:solidFill>
                                <a:latin typeface="Cambria Math" panose="02040503050406030204" pitchFamily="18" charset="0"/>
                              </a:rPr>
                              <m:t>𝑖</m:t>
                            </m:r>
                          </m:sub>
                        </m:sSub>
                      </m:e>
                    </m:acc>
                    <m:r>
                      <a:rPr kumimoji="1" lang="en-US" altLang="zh-CN" sz="2000" b="0" i="1" smtClean="0">
                        <a:solidFill>
                          <a:srgbClr val="B61516"/>
                        </a:solidFill>
                        <a:latin typeface="Cambria Math" panose="02040503050406030204" pitchFamily="18" charset="0"/>
                      </a:rPr>
                      <m:t>(</m:t>
                    </m:r>
                    <m:r>
                      <a:rPr kumimoji="1" lang="en-US" altLang="zh-CN" sz="2000" b="0" i="1" smtClean="0">
                        <a:solidFill>
                          <a:srgbClr val="B61516"/>
                        </a:solidFill>
                        <a:latin typeface="Cambria Math" panose="02040503050406030204" pitchFamily="18" charset="0"/>
                      </a:rPr>
                      <m:t>𝜃</m:t>
                    </m:r>
                    <m:r>
                      <a:rPr kumimoji="1" lang="en-US" altLang="zh-CN" sz="2000" b="0" i="1" smtClean="0">
                        <a:solidFill>
                          <a:srgbClr val="B61516"/>
                        </a:solidFill>
                        <a:latin typeface="Cambria Math" panose="02040503050406030204" pitchFamily="18" charset="0"/>
                      </a:rPr>
                      <m:t>)</m:t>
                    </m:r>
                  </m:oMath>
                </a14:m>
                <a:r>
                  <a:rPr kumimoji="1" lang="en-US" altLang="zh-CN" sz="2000" dirty="0">
                    <a:solidFill>
                      <a:srgbClr val="B61516"/>
                    </a:solidFill>
                  </a:rPr>
                  <a:t> </a:t>
                </a:r>
                <a:endParaRPr kumimoji="1" lang="zh-CN" altLang="en-US" sz="2000" dirty="0">
                  <a:solidFill>
                    <a:srgbClr val="B61516"/>
                  </a:solidFill>
                </a:endParaRPr>
              </a:p>
            </p:txBody>
          </p:sp>
        </mc:Choice>
        <mc:Fallback xmlns="">
          <p:sp>
            <p:nvSpPr>
              <p:cNvPr id="10" name="文本框 9">
                <a:extLst>
                  <a:ext uri="{FF2B5EF4-FFF2-40B4-BE49-F238E27FC236}">
                    <a16:creationId xmlns:a16="http://schemas.microsoft.com/office/drawing/2014/main" id="{71EBFE28-8AE5-D3B0-7D35-8333B99C20B0}"/>
                  </a:ext>
                </a:extLst>
              </p:cNvPr>
              <p:cNvSpPr txBox="1">
                <a:spLocks noRot="1" noChangeAspect="1" noMove="1" noResize="1" noEditPoints="1" noAdjustHandles="1" noChangeArrowheads="1" noChangeShapeType="1" noTextEdit="1"/>
              </p:cNvSpPr>
              <p:nvPr/>
            </p:nvSpPr>
            <p:spPr>
              <a:xfrm>
                <a:off x="933188" y="4377847"/>
                <a:ext cx="7534405" cy="408445"/>
              </a:xfrm>
              <a:prstGeom prst="rect">
                <a:avLst/>
              </a:prstGeom>
              <a:blipFill>
                <a:blip r:embed="rId4"/>
                <a:stretch>
                  <a:fillRect l="-842" t="-6061" b="-24242"/>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7002EDF-97BB-19DD-2C09-D2DADDCC38C4}"/>
              </a:ext>
            </a:extLst>
          </p:cNvPr>
          <p:cNvSpPr txBox="1"/>
          <p:nvPr/>
        </p:nvSpPr>
        <p:spPr>
          <a:xfrm>
            <a:off x="80098" y="5664669"/>
            <a:ext cx="7829005" cy="523220"/>
          </a:xfrm>
          <a:prstGeom prst="rect">
            <a:avLst/>
          </a:prstGeom>
          <a:noFill/>
        </p:spPr>
        <p:txBody>
          <a:bodyPr wrap="square" rtlCol="0">
            <a:spAutoFit/>
          </a:bodyPr>
          <a:lstStyle/>
          <a:p>
            <a:r>
              <a:rPr lang="en" altLang="zh-CN" sz="1400" dirty="0">
                <a:solidFill>
                  <a:schemeClr val="tx2"/>
                </a:solidFill>
              </a:rPr>
              <a:t>Smith, Samuel L., et al. "On the Origin of Implicit Regularization in Stochastic Gradient Descent." </a:t>
            </a:r>
            <a:r>
              <a:rPr lang="en" altLang="zh-CN" sz="1400" i="1" dirty="0">
                <a:solidFill>
                  <a:schemeClr val="tx2"/>
                </a:solidFill>
              </a:rPr>
              <a:t>International Conference on Learning Representations</a:t>
            </a:r>
            <a:r>
              <a:rPr lang="en" altLang="zh-CN" sz="1400" dirty="0">
                <a:solidFill>
                  <a:schemeClr val="tx2"/>
                </a:solidFill>
              </a:rPr>
              <a:t>.</a:t>
            </a:r>
            <a:endParaRPr kumimoji="1" lang="zh-CN" altLang="en-US" sz="2000" dirty="0">
              <a:solidFill>
                <a:schemeClr val="tx2"/>
              </a:solidFill>
            </a:endParaRPr>
          </a:p>
        </p:txBody>
      </p:sp>
    </p:spTree>
    <p:extLst>
      <p:ext uri="{BB962C8B-B14F-4D97-AF65-F5344CB8AC3E}">
        <p14:creationId xmlns:p14="http://schemas.microsoft.com/office/powerpoint/2010/main" val="4287781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0" y="998965"/>
            <a:ext cx="12192000" cy="656064"/>
          </a:xfrm>
        </p:spPr>
        <p:txBody>
          <a:bodyPr/>
          <a:lstStyle/>
          <a:p>
            <a:pPr algn="ctr"/>
            <a:r>
              <a:rPr lang="en-US" altLang="zh-CN" dirty="0">
                <a:solidFill>
                  <a:schemeClr val="tx2"/>
                </a:solidFill>
              </a:rPr>
              <a:t>Here is an example!</a:t>
            </a:r>
            <a:endParaRPr lang="en-US" dirty="0">
              <a:solidFill>
                <a:schemeClr val="tx2"/>
              </a:solidFill>
            </a:endParaRPr>
          </a:p>
        </p:txBody>
      </p:sp>
      <p:cxnSp>
        <p:nvCxnSpPr>
          <p:cNvPr id="4" name="直接连接符 3">
            <a:extLst>
              <a:ext uri="{FF2B5EF4-FFF2-40B4-BE49-F238E27FC236}">
                <a16:creationId xmlns:a16="http://schemas.microsoft.com/office/drawing/2014/main" id="{C583A53F-D57E-E071-9135-ED8FA5A61E68}"/>
              </a:ext>
            </a:extLst>
          </p:cNvPr>
          <p:cNvCxnSpPr>
            <a:cxnSpLocks/>
          </p:cNvCxnSpPr>
          <p:nvPr/>
        </p:nvCxnSpPr>
        <p:spPr>
          <a:xfrm>
            <a:off x="3315630" y="3642732"/>
            <a:ext cx="2163336"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5" name="直接连接符 4">
            <a:extLst>
              <a:ext uri="{FF2B5EF4-FFF2-40B4-BE49-F238E27FC236}">
                <a16:creationId xmlns:a16="http://schemas.microsoft.com/office/drawing/2014/main" id="{7280C11A-DBA7-65DC-E3C9-7E9BD1E33C92}"/>
              </a:ext>
            </a:extLst>
          </p:cNvPr>
          <p:cNvCxnSpPr>
            <a:cxnSpLocks/>
          </p:cNvCxnSpPr>
          <p:nvPr/>
        </p:nvCxnSpPr>
        <p:spPr>
          <a:xfrm>
            <a:off x="6817104" y="3642732"/>
            <a:ext cx="2884457" cy="0"/>
          </a:xfrm>
          <a:prstGeom prst="line">
            <a:avLst/>
          </a:prstGeom>
          <a:ln w="76200"/>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7F7583D7-6914-1055-CEEB-20BF35F67C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8123" y="5180675"/>
            <a:ext cx="538381" cy="67836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18CD2C72-B504-4CB4-2BA0-038F0A2E257D}"/>
              </a:ext>
            </a:extLst>
          </p:cNvPr>
          <p:cNvCxnSpPr>
            <a:cxnSpLocks/>
          </p:cNvCxnSpPr>
          <p:nvPr/>
        </p:nvCxnSpPr>
        <p:spPr>
          <a:xfrm>
            <a:off x="5441795"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B1383C71-B5AF-46FD-4719-E52428C62ED4}"/>
              </a:ext>
            </a:extLst>
          </p:cNvPr>
          <p:cNvCxnSpPr>
            <a:cxnSpLocks/>
          </p:cNvCxnSpPr>
          <p:nvPr/>
        </p:nvCxnSpPr>
        <p:spPr>
          <a:xfrm>
            <a:off x="6854284"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D67E7DC4-8210-EEA6-02DC-8961AF404091}"/>
              </a:ext>
            </a:extLst>
          </p:cNvPr>
          <p:cNvCxnSpPr>
            <a:cxnSpLocks/>
          </p:cNvCxnSpPr>
          <p:nvPr/>
        </p:nvCxnSpPr>
        <p:spPr>
          <a:xfrm>
            <a:off x="5441795" y="5917581"/>
            <a:ext cx="1412489"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60527C86-11F6-3097-9D67-84AD85810DED}"/>
              </a:ext>
            </a:extLst>
          </p:cNvPr>
          <p:cNvSpPr txBox="1"/>
          <p:nvPr/>
        </p:nvSpPr>
        <p:spPr>
          <a:xfrm>
            <a:off x="0" y="2438510"/>
            <a:ext cx="12192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rPr>
              <a:t>Keeps </a:t>
            </a:r>
            <a:r>
              <a:rPr kumimoji="0" lang="en-US" altLang="zh-CN" sz="6000" b="1" i="0" u="none" strike="noStrike" kern="1200" cap="none" spc="0" normalizeH="0" baseline="0" noProof="0" dirty="0">
                <a:ln>
                  <a:noFill/>
                </a:ln>
                <a:solidFill>
                  <a:srgbClr val="242C2D"/>
                </a:solidFill>
                <a:effectLst/>
                <a:uLnTx/>
                <a:uFillTx/>
                <a:latin typeface="Book Antiqua"/>
                <a:ea typeface="黑体"/>
                <a:cs typeface="+mn-cs"/>
              </a:rPr>
              <a:t>deep Learning </a:t>
            </a: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rPr>
              <a:t>to find a way out!</a:t>
            </a:r>
            <a:endParaRPr kumimoji="0" lang="zh-CN" altLang="en-US" sz="2000" b="1"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2071721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98DF8-5114-4FF1-B6D8-0D269AA842C6}"/>
              </a:ext>
            </a:extLst>
          </p:cNvPr>
          <p:cNvSpPr>
            <a:spLocks noGrp="1"/>
          </p:cNvSpPr>
          <p:nvPr>
            <p:ph type="title" idx="4294967295"/>
          </p:nvPr>
        </p:nvSpPr>
        <p:spPr>
          <a:xfrm>
            <a:off x="0" y="998965"/>
            <a:ext cx="12192000" cy="656064"/>
          </a:xfrm>
        </p:spPr>
        <p:txBody>
          <a:bodyPr/>
          <a:lstStyle/>
          <a:p>
            <a:pPr algn="ctr"/>
            <a:r>
              <a:rPr lang="en-US" altLang="zh-CN" dirty="0">
                <a:solidFill>
                  <a:schemeClr val="tx2"/>
                </a:solidFill>
              </a:rPr>
              <a:t>My most work is to find a way out.</a:t>
            </a:r>
            <a:endParaRPr lang="en-US" dirty="0">
              <a:solidFill>
                <a:schemeClr val="tx2"/>
              </a:solidFill>
            </a:endParaRPr>
          </a:p>
        </p:txBody>
      </p:sp>
      <p:cxnSp>
        <p:nvCxnSpPr>
          <p:cNvPr id="4" name="直接连接符 3">
            <a:extLst>
              <a:ext uri="{FF2B5EF4-FFF2-40B4-BE49-F238E27FC236}">
                <a16:creationId xmlns:a16="http://schemas.microsoft.com/office/drawing/2014/main" id="{C583A53F-D57E-E071-9135-ED8FA5A61E68}"/>
              </a:ext>
            </a:extLst>
          </p:cNvPr>
          <p:cNvCxnSpPr>
            <a:cxnSpLocks/>
          </p:cNvCxnSpPr>
          <p:nvPr/>
        </p:nvCxnSpPr>
        <p:spPr>
          <a:xfrm>
            <a:off x="3315630" y="3642732"/>
            <a:ext cx="2163336"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5" name="直接连接符 4">
            <a:extLst>
              <a:ext uri="{FF2B5EF4-FFF2-40B4-BE49-F238E27FC236}">
                <a16:creationId xmlns:a16="http://schemas.microsoft.com/office/drawing/2014/main" id="{7280C11A-DBA7-65DC-E3C9-7E9BD1E33C92}"/>
              </a:ext>
            </a:extLst>
          </p:cNvPr>
          <p:cNvCxnSpPr>
            <a:cxnSpLocks/>
          </p:cNvCxnSpPr>
          <p:nvPr/>
        </p:nvCxnSpPr>
        <p:spPr>
          <a:xfrm>
            <a:off x="6817104" y="3642732"/>
            <a:ext cx="288445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18CD2C72-B504-4CB4-2BA0-038F0A2E257D}"/>
              </a:ext>
            </a:extLst>
          </p:cNvPr>
          <p:cNvCxnSpPr>
            <a:cxnSpLocks/>
          </p:cNvCxnSpPr>
          <p:nvPr/>
        </p:nvCxnSpPr>
        <p:spPr>
          <a:xfrm>
            <a:off x="5441795"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B1383C71-B5AF-46FD-4719-E52428C62ED4}"/>
              </a:ext>
            </a:extLst>
          </p:cNvPr>
          <p:cNvCxnSpPr>
            <a:cxnSpLocks/>
          </p:cNvCxnSpPr>
          <p:nvPr/>
        </p:nvCxnSpPr>
        <p:spPr>
          <a:xfrm>
            <a:off x="6854284" y="3614851"/>
            <a:ext cx="0" cy="2343617"/>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D67E7DC4-8210-EEA6-02DC-8961AF404091}"/>
              </a:ext>
            </a:extLst>
          </p:cNvPr>
          <p:cNvCxnSpPr>
            <a:cxnSpLocks/>
          </p:cNvCxnSpPr>
          <p:nvPr/>
        </p:nvCxnSpPr>
        <p:spPr>
          <a:xfrm>
            <a:off x="5441795" y="5917581"/>
            <a:ext cx="1412489"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60527C86-11F6-3097-9D67-84AD85810DED}"/>
              </a:ext>
            </a:extLst>
          </p:cNvPr>
          <p:cNvSpPr txBox="1"/>
          <p:nvPr/>
        </p:nvSpPr>
        <p:spPr>
          <a:xfrm>
            <a:off x="0" y="2438510"/>
            <a:ext cx="12192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rPr>
              <a:t>Keeps </a:t>
            </a:r>
            <a:r>
              <a:rPr kumimoji="0" lang="en-US" altLang="zh-CN" sz="6000" b="1" i="0" u="none" strike="noStrike" kern="1200" cap="none" spc="0" normalizeH="0" baseline="0" noProof="0" dirty="0">
                <a:ln>
                  <a:noFill/>
                </a:ln>
                <a:solidFill>
                  <a:srgbClr val="242C2D"/>
                </a:solidFill>
                <a:effectLst/>
                <a:uLnTx/>
                <a:uFillTx/>
                <a:latin typeface="Book Antiqua"/>
                <a:ea typeface="黑体"/>
                <a:cs typeface="+mn-cs"/>
              </a:rPr>
              <a:t>deep Learning </a:t>
            </a:r>
            <a:r>
              <a:rPr kumimoji="0" lang="en-US" altLang="zh-CN" sz="2000" b="1" i="0" u="none" strike="noStrike" kern="1200" cap="none" spc="0" normalizeH="0" baseline="0" noProof="0" dirty="0">
                <a:ln>
                  <a:noFill/>
                </a:ln>
                <a:solidFill>
                  <a:srgbClr val="242C2D"/>
                </a:solidFill>
                <a:effectLst/>
                <a:uLnTx/>
                <a:uFillTx/>
                <a:latin typeface="Book Antiqua"/>
                <a:ea typeface="黑体"/>
                <a:cs typeface="+mn-cs"/>
              </a:rPr>
              <a:t>to find a way out!</a:t>
            </a:r>
            <a:endParaRPr kumimoji="0" lang="zh-CN" altLang="en-US" sz="2000" b="1" i="0" u="none" strike="noStrike" kern="1200" cap="none" spc="0" normalizeH="0" baseline="0" noProof="0" dirty="0">
              <a:ln>
                <a:noFill/>
              </a:ln>
              <a:solidFill>
                <a:srgbClr val="242C2D"/>
              </a:solidFill>
              <a:effectLst/>
              <a:uLnTx/>
              <a:uFillTx/>
              <a:latin typeface="Book Antiqua"/>
              <a:ea typeface="黑体"/>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E094D01-1DDC-90CD-F1BD-0DC6936E66B1}"/>
                  </a:ext>
                </a:extLst>
              </p:cNvPr>
              <p:cNvSpPr txBox="1"/>
              <p:nvPr/>
            </p:nvSpPr>
            <p:spPr>
              <a:xfrm>
                <a:off x="7062440" y="4600545"/>
                <a:ext cx="341970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B61616"/>
                    </a:solidFill>
                    <a:effectLst/>
                    <a:uLnTx/>
                    <a:uFillTx/>
                    <a:latin typeface="Book Antiqua"/>
                    <a:ea typeface="黑体"/>
                    <a:cs typeface="+mn-cs"/>
                  </a:rPr>
                  <a:t>Jump Prob~</a:t>
                </a:r>
                <a14:m>
                  <m:oMath xmlns:m="http://schemas.openxmlformats.org/officeDocument/2006/math">
                    <m:func>
                      <m:funcPr>
                        <m:ctrlP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smtClean="0">
                            <a:ln>
                              <a:noFill/>
                            </a:ln>
                            <a:solidFill>
                              <a:srgbClr val="B61616"/>
                            </a:solidFill>
                            <a:effectLst/>
                            <a:uLnTx/>
                            <a:uFillTx/>
                            <a:latin typeface="Cambria Math" panose="02040503050406030204" pitchFamily="18" charset="0"/>
                            <a:cs typeface="+mn-cs"/>
                          </a:rPr>
                          <m:t>exp</m:t>
                        </m:r>
                      </m:fName>
                      <m:e>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r>
                          <m:rPr>
                            <m:sty m:val="p"/>
                          </m:rPr>
                          <a:rPr kumimoji="0" lang="en-US" altLang="zh-CN" sz="2000" b="0" i="0" u="none" strike="noStrike" kern="1200" cap="none" spc="0" normalizeH="0" baseline="0" noProof="0" smtClean="0">
                            <a:ln>
                              <a:noFill/>
                            </a:ln>
                            <a:solidFill>
                              <a:srgbClr val="B61616"/>
                            </a:solidFill>
                            <a:effectLst/>
                            <a:uLnTx/>
                            <a:uFillTx/>
                            <a:latin typeface="Cambria Math" panose="02040503050406030204" pitchFamily="18" charset="0"/>
                            <a:cs typeface="+mn-cs"/>
                          </a:rPr>
                          <m:t>Δ</m:t>
                        </m:r>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𝐸</m:t>
                        </m:r>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𝑘</m:t>
                            </m:r>
                          </m:e>
                          <m:sub>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𝑏</m:t>
                            </m:r>
                          </m:sub>
                        </m:sSub>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𝑇</m:t>
                        </m:r>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e>
                    </m:func>
                  </m:oMath>
                </a14:m>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3" name="文本框 2">
                <a:extLst>
                  <a:ext uri="{FF2B5EF4-FFF2-40B4-BE49-F238E27FC236}">
                    <a16:creationId xmlns:a16="http://schemas.microsoft.com/office/drawing/2014/main" id="{CE094D01-1DDC-90CD-F1BD-0DC6936E66B1}"/>
                  </a:ext>
                </a:extLst>
              </p:cNvPr>
              <p:cNvSpPr txBox="1">
                <a:spLocks noRot="1" noChangeAspect="1" noMove="1" noResize="1" noEditPoints="1" noAdjustHandles="1" noChangeArrowheads="1" noChangeShapeType="1" noTextEdit="1"/>
              </p:cNvSpPr>
              <p:nvPr/>
            </p:nvSpPr>
            <p:spPr>
              <a:xfrm>
                <a:off x="7062440" y="4600545"/>
                <a:ext cx="3419707" cy="400110"/>
              </a:xfrm>
              <a:prstGeom prst="rect">
                <a:avLst/>
              </a:prstGeom>
              <a:blipFill>
                <a:blip r:embed="rId3"/>
                <a:stretch>
                  <a:fillRect l="-1961" t="-7692" b="-29231"/>
                </a:stretch>
              </a:blipFill>
            </p:spPr>
            <p:txBody>
              <a:bodyPr/>
              <a:lstStyle/>
              <a:p>
                <a:r>
                  <a:rPr lang="zh-CN" altLang="en-US">
                    <a:noFill/>
                  </a:rPr>
                  <a:t> </a:t>
                </a:r>
              </a:p>
            </p:txBody>
          </p:sp>
        </mc:Fallback>
      </mc:AlternateContent>
      <p:pic>
        <p:nvPicPr>
          <p:cNvPr id="7" name="Picture 2">
            <a:extLst>
              <a:ext uri="{FF2B5EF4-FFF2-40B4-BE49-F238E27FC236}">
                <a16:creationId xmlns:a16="http://schemas.microsoft.com/office/drawing/2014/main" id="{4267D059-08A0-7341-E262-BC467401ADB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760" t="6743" r="13540" b="12042"/>
          <a:stretch/>
        </p:blipFill>
        <p:spPr bwMode="auto">
          <a:xfrm>
            <a:off x="5746595" y="5077939"/>
            <a:ext cx="840060" cy="79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1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083F5-4071-4CBB-0B33-F554C0E8DD97}"/>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145CDDA-BB73-7C8F-0AB7-DD9225556365}"/>
              </a:ext>
            </a:extLst>
          </p:cNvPr>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altLang="zh-CN"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rPr>
              <a:t>Neural network regression</a:t>
            </a:r>
            <a:endParaRPr kumimoji="0" lang="zh-CN" altLang="en-US"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5" name="图片 4">
            <a:extLst>
              <a:ext uri="{FF2B5EF4-FFF2-40B4-BE49-F238E27FC236}">
                <a16:creationId xmlns:a16="http://schemas.microsoft.com/office/drawing/2014/main" id="{60491FA0-8BEF-9099-5AB1-FA14E3E6FA6C}"/>
              </a:ext>
            </a:extLst>
          </p:cNvPr>
          <p:cNvPicPr>
            <a:picLocks noChangeAspect="1"/>
          </p:cNvPicPr>
          <p:nvPr>
            <p:custDataLst>
              <p:tags r:id="rId2"/>
            </p:custDataLst>
          </p:nvPr>
        </p:nvPicPr>
        <p:blipFill>
          <a:blip r:embed="rId11">
            <a:clrChange>
              <a:clrFrom>
                <a:srgbClr val="FFFFFF">
                  <a:alpha val="100000"/>
                </a:srgbClr>
              </a:clrFrom>
              <a:clrTo>
                <a:srgbClr val="FFFFFF">
                  <a:alpha val="100000"/>
                  <a:alpha val="0"/>
                </a:srgbClr>
              </a:clrTo>
            </a:clrChange>
          </a:blip>
          <a:stretch>
            <a:fillRect/>
          </a:stretch>
        </p:blipFill>
        <p:spPr>
          <a:xfrm>
            <a:off x="4252594" y="1573971"/>
            <a:ext cx="4197765" cy="432497"/>
          </a:xfrm>
          <a:prstGeom prst="rect">
            <a:avLst/>
          </a:prstGeom>
        </p:spPr>
      </p:pic>
      <p:sp>
        <p:nvSpPr>
          <p:cNvPr id="13" name="文本框 12">
            <a:extLst>
              <a:ext uri="{FF2B5EF4-FFF2-40B4-BE49-F238E27FC236}">
                <a16:creationId xmlns:a16="http://schemas.microsoft.com/office/drawing/2014/main" id="{E58B8BFD-1C1C-18AB-6FD5-469B9EBBFE67}"/>
              </a:ext>
            </a:extLst>
          </p:cNvPr>
          <p:cNvSpPr txBox="1"/>
          <p:nvPr>
            <p:custDataLst>
              <p:tags r:id="rId3"/>
            </p:custDataLst>
          </p:nvPr>
        </p:nvSpPr>
        <p:spPr>
          <a:xfrm>
            <a:off x="1392463" y="2897864"/>
            <a:ext cx="1632711"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Arial"/>
                <a:ea typeface="微软雅黑"/>
                <a:cs typeface="+mn-cs"/>
              </a:rPr>
              <a:t>Loss/Risk:</a:t>
            </a:r>
            <a:endParaRPr kumimoji="0" lang="zh-CN" altLang="en-US" sz="2000" b="0" i="0" u="none" strike="noStrike" kern="1200" cap="none" spc="0" normalizeH="0" baseline="0" noProof="0" dirty="0">
              <a:ln>
                <a:noFill/>
              </a:ln>
              <a:solidFill>
                <a:srgbClr val="1B1C21"/>
              </a:solidFill>
              <a:effectLst/>
              <a:uLnTx/>
              <a:uFillTx/>
              <a:latin typeface="Arial"/>
              <a:ea typeface="微软雅黑"/>
              <a:cs typeface="+mn-cs"/>
            </a:endParaRPr>
          </a:p>
        </p:txBody>
      </p:sp>
      <p:pic>
        <p:nvPicPr>
          <p:cNvPr id="15" name="图片 14">
            <a:extLst>
              <a:ext uri="{FF2B5EF4-FFF2-40B4-BE49-F238E27FC236}">
                <a16:creationId xmlns:a16="http://schemas.microsoft.com/office/drawing/2014/main" id="{4BB4C6FC-6F27-5400-39EC-C8FD2BEA8408}"/>
              </a:ext>
            </a:extLst>
          </p:cNvPr>
          <p:cNvPicPr>
            <a:picLocks noChangeAspect="1"/>
          </p:cNvPicPr>
          <p:nvPr>
            <p:custDataLst>
              <p:tags r:id="rId4"/>
            </p:custDataLst>
          </p:nvPr>
        </p:nvPicPr>
        <p:blipFill>
          <a:blip r:embed="rId12">
            <a:clrChange>
              <a:clrFrom>
                <a:srgbClr val="FFFFFF">
                  <a:alpha val="100000"/>
                </a:srgbClr>
              </a:clrFrom>
              <a:clrTo>
                <a:srgbClr val="FFFFFF">
                  <a:alpha val="100000"/>
                  <a:alpha val="0"/>
                </a:srgbClr>
              </a:clrTo>
            </a:clrChange>
          </a:blip>
          <a:stretch>
            <a:fillRect/>
          </a:stretch>
        </p:blipFill>
        <p:spPr>
          <a:xfrm>
            <a:off x="4444717" y="3087075"/>
            <a:ext cx="2620010" cy="795020"/>
          </a:xfrm>
          <a:prstGeom prst="rect">
            <a:avLst/>
          </a:prstGeom>
        </p:spPr>
      </p:pic>
      <p:sp>
        <p:nvSpPr>
          <p:cNvPr id="19" name="文本框 18">
            <a:extLst>
              <a:ext uri="{FF2B5EF4-FFF2-40B4-BE49-F238E27FC236}">
                <a16:creationId xmlns:a16="http://schemas.microsoft.com/office/drawing/2014/main" id="{AEA32792-E814-64B7-8256-C321A48ED3C8}"/>
              </a:ext>
            </a:extLst>
          </p:cNvPr>
          <p:cNvSpPr txBox="1"/>
          <p:nvPr>
            <p:custDataLst>
              <p:tags r:id="rId5"/>
            </p:custDataLst>
          </p:nvPr>
        </p:nvSpPr>
        <p:spPr>
          <a:xfrm>
            <a:off x="1288158" y="5025337"/>
            <a:ext cx="10612755" cy="36830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800" b="0" i="0" u="none" strike="noStrike" kern="1200" cap="none" spc="0" normalizeH="0" baseline="0" noProof="0" dirty="0">
                <a:ln>
                  <a:noFill/>
                </a:ln>
                <a:solidFill>
                  <a:srgbClr val="000000"/>
                </a:solidFill>
                <a:effectLst/>
                <a:uLnTx/>
                <a:uFillTx/>
                <a:latin typeface="LMRoman10-Regular-Identity-H"/>
                <a:ea typeface="微软雅黑"/>
                <a:cs typeface="+mn-cs"/>
              </a:rPr>
              <a:t>Generalization error: loss on test data set (not for training)</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21" name="图片 20">
            <a:extLst>
              <a:ext uri="{FF2B5EF4-FFF2-40B4-BE49-F238E27FC236}">
                <a16:creationId xmlns:a16="http://schemas.microsoft.com/office/drawing/2014/main" id="{449DE6D9-4376-2E81-E9B4-6E045AA234BB}"/>
              </a:ext>
            </a:extLst>
          </p:cNvPr>
          <p:cNvPicPr>
            <a:picLocks noChangeAspect="1"/>
          </p:cNvPicPr>
          <p:nvPr>
            <p:custDataLst>
              <p:tags r:id="rId6"/>
            </p:custDataLst>
          </p:nvPr>
        </p:nvPicPr>
        <p:blipFill>
          <a:blip r:embed="rId13">
            <a:clrChange>
              <a:clrFrom>
                <a:srgbClr val="FFFFFF">
                  <a:alpha val="100000"/>
                </a:srgbClr>
              </a:clrFrom>
              <a:clrTo>
                <a:srgbClr val="FFFFFF">
                  <a:alpha val="100000"/>
                  <a:alpha val="0"/>
                </a:srgbClr>
              </a:clrTo>
            </a:clrChange>
          </a:blip>
          <a:stretch>
            <a:fillRect/>
          </a:stretch>
        </p:blipFill>
        <p:spPr>
          <a:xfrm>
            <a:off x="4193540" y="5491480"/>
            <a:ext cx="4516120" cy="820420"/>
          </a:xfrm>
          <a:prstGeom prst="rect">
            <a:avLst/>
          </a:prstGeom>
        </p:spPr>
      </p:pic>
      <p:sp>
        <p:nvSpPr>
          <p:cNvPr id="6" name="文本框 5">
            <a:extLst>
              <a:ext uri="{FF2B5EF4-FFF2-40B4-BE49-F238E27FC236}">
                <a16:creationId xmlns:a16="http://schemas.microsoft.com/office/drawing/2014/main" id="{16BD1A76-1BD8-10CA-B4F3-73C26D652597}"/>
              </a:ext>
            </a:extLst>
          </p:cNvPr>
          <p:cNvSpPr txBox="1"/>
          <p:nvPr>
            <p:custDataLst>
              <p:tags r:id="rId7"/>
            </p:custDataLst>
          </p:nvPr>
        </p:nvSpPr>
        <p:spPr>
          <a:xfrm>
            <a:off x="1392463" y="1559442"/>
            <a:ext cx="1926769"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FandolSong-Regular-Identity-H"/>
                <a:ea typeface="微软雅黑"/>
                <a:cs typeface="+mn-cs"/>
              </a:rPr>
              <a:t>Data set:</a:t>
            </a:r>
            <a:endParaRPr kumimoji="0" lang="zh-CN" altLang="en-US" sz="2000" b="0" i="0" u="none" strike="noStrike" kern="1200" cap="none" spc="0" normalizeH="0" baseline="0" noProof="0" dirty="0">
              <a:ln>
                <a:noFill/>
              </a:ln>
              <a:solidFill>
                <a:srgbClr val="1B1C21"/>
              </a:solidFill>
              <a:effectLst/>
              <a:uLnTx/>
              <a:uFillTx/>
              <a:latin typeface="FandolSong-Regular-Identity-H"/>
              <a:ea typeface="微软雅黑"/>
              <a:cs typeface="+mn-cs"/>
            </a:endParaRPr>
          </a:p>
        </p:txBody>
      </p:sp>
      <p:sp>
        <p:nvSpPr>
          <p:cNvPr id="7" name="文本框 6">
            <a:extLst>
              <a:ext uri="{FF2B5EF4-FFF2-40B4-BE49-F238E27FC236}">
                <a16:creationId xmlns:a16="http://schemas.microsoft.com/office/drawing/2014/main" id="{5A47BA42-9AB9-C7CA-6476-72C1459842DF}"/>
              </a:ext>
            </a:extLst>
          </p:cNvPr>
          <p:cNvSpPr txBox="1"/>
          <p:nvPr>
            <p:custDataLst>
              <p:tags r:id="rId8"/>
            </p:custDataLst>
          </p:nvPr>
        </p:nvSpPr>
        <p:spPr>
          <a:xfrm>
            <a:off x="1288158" y="3979938"/>
            <a:ext cx="6097248"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Arial"/>
                <a:ea typeface="微软雅黑"/>
                <a:cs typeface="+mn-cs"/>
              </a:rPr>
              <a:t>E</a:t>
            </a:r>
            <a:r>
              <a:rPr lang="en-US" altLang="zh-CN" sz="2000" dirty="0" err="1">
                <a:solidFill>
                  <a:srgbClr val="1B1C21"/>
                </a:solidFill>
                <a:latin typeface="Arial"/>
                <a:ea typeface="微软雅黑"/>
              </a:rPr>
              <a:t>mpirical</a:t>
            </a:r>
            <a:r>
              <a:rPr lang="en-US" altLang="zh-CN" sz="2000" dirty="0">
                <a:solidFill>
                  <a:srgbClr val="1B1C21"/>
                </a:solidFill>
                <a:latin typeface="Arial"/>
                <a:ea typeface="微软雅黑"/>
              </a:rPr>
              <a:t> risk minimization:</a:t>
            </a:r>
            <a:endParaRPr kumimoji="0" lang="zh-CN" altLang="en-US" sz="2000" b="0" i="0" u="none" strike="noStrike" kern="1200" cap="none" spc="0" normalizeH="0" baseline="0" noProof="0" dirty="0">
              <a:ln>
                <a:noFill/>
              </a:ln>
              <a:solidFill>
                <a:srgbClr val="1B1C21"/>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8F875A1-A66D-B6F7-9306-1F98BD5477BC}"/>
                  </a:ext>
                </a:extLst>
              </p:cNvPr>
              <p:cNvSpPr txBox="1"/>
              <p:nvPr/>
            </p:nvSpPr>
            <p:spPr>
              <a:xfrm>
                <a:off x="5708406" y="4406823"/>
                <a:ext cx="944489" cy="50905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limLow>
                            <m:limLow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limLowPr>
                            <m:e>
                              <m:r>
                                <m:rPr>
                                  <m:sty m:val="p"/>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min</m:t>
                              </m:r>
                            </m:e>
                            <m:lim>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𝑤</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lim>
                          </m:limLow>
                        </m:fName>
                        <m:e>
                          <m:sSub>
                            <m:sSub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e>
                            <m:sub>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m:t>
                              </m:r>
                            </m:sub>
                          </m:sSub>
                        </m:e>
                      </m:func>
                    </m:oMath>
                  </m:oMathPara>
                </a14:m>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9" name="文本框 8">
                <a:extLst>
                  <a:ext uri="{FF2B5EF4-FFF2-40B4-BE49-F238E27FC236}">
                    <a16:creationId xmlns:a16="http://schemas.microsoft.com/office/drawing/2014/main" id="{4D798B5B-FA72-7811-B7EC-D34D3FC1F2A8}"/>
                  </a:ext>
                </a:extLst>
              </p:cNvPr>
              <p:cNvSpPr txBox="1">
                <a:spLocks noRot="1" noChangeAspect="1" noMove="1" noResize="1" noEditPoints="1" noAdjustHandles="1" noChangeArrowheads="1" noChangeShapeType="1" noTextEdit="1"/>
              </p:cNvSpPr>
              <p:nvPr/>
            </p:nvSpPr>
            <p:spPr>
              <a:xfrm>
                <a:off x="5708406" y="4406823"/>
                <a:ext cx="944489" cy="509050"/>
              </a:xfrm>
              <a:prstGeom prst="rect">
                <a:avLst/>
              </a:prstGeom>
              <a:blipFill>
                <a:blip r:embed="rId14"/>
                <a:stretch>
                  <a:fillRect l="-5806" r="-1935" b="-9639"/>
                </a:stretch>
              </a:blipFill>
            </p:spPr>
            <p:txBody>
              <a:bodyPr/>
              <a:lstStyle/>
              <a:p>
                <a:r>
                  <a:rPr lang="zh-CN" altLang="en-US">
                    <a:noFill/>
                  </a:rPr>
                  <a:t> </a:t>
                </a:r>
              </a:p>
            </p:txBody>
          </p:sp>
        </mc:Fallback>
      </mc:AlternateContent>
      <p:pic>
        <p:nvPicPr>
          <p:cNvPr id="1026" name="Picture 2">
            <a:extLst>
              <a:ext uri="{FF2B5EF4-FFF2-40B4-BE49-F238E27FC236}">
                <a16:creationId xmlns:a16="http://schemas.microsoft.com/office/drawing/2014/main" id="{E4B88AD6-5B9E-27E5-25CE-B770EF30B96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p:blipFill>
        <p:spPr bwMode="auto">
          <a:xfrm>
            <a:off x="8894917" y="2247900"/>
            <a:ext cx="3005996"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6FD4B46-6F09-FA72-5111-9FBF14CCB04B}"/>
              </a:ext>
            </a:extLst>
          </p:cNvPr>
          <p:cNvSpPr txBox="1"/>
          <p:nvPr>
            <p:custDataLst>
              <p:tags r:id="rId9"/>
            </p:custDataLst>
          </p:nvPr>
        </p:nvSpPr>
        <p:spPr>
          <a:xfrm>
            <a:off x="1392463" y="2296524"/>
            <a:ext cx="1926769" cy="39878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srgbClr val="1B1C21"/>
                </a:solidFill>
                <a:effectLst/>
                <a:uLnTx/>
                <a:uFillTx/>
                <a:latin typeface="FandolSong-Regular-Identity-H"/>
                <a:ea typeface="微软雅黑"/>
                <a:cs typeface="+mn-cs"/>
              </a:rPr>
              <a:t>Model:</a:t>
            </a:r>
            <a:endParaRPr kumimoji="0" lang="zh-CN" altLang="en-US" sz="2000" b="0" i="0" u="none" strike="noStrike" kern="1200" cap="none" spc="0" normalizeH="0" baseline="0" noProof="0" dirty="0">
              <a:ln>
                <a:noFill/>
              </a:ln>
              <a:solidFill>
                <a:srgbClr val="1B1C21"/>
              </a:solidFill>
              <a:effectLst/>
              <a:uLnTx/>
              <a:uFillTx/>
              <a:latin typeface="FandolSong-Regular-Identity-H"/>
              <a:ea typeface="微软雅黑"/>
              <a:cs typeface="+mn-cs"/>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EE056B3-7253-4E4A-0A21-FA201E199379}"/>
                  </a:ext>
                </a:extLst>
              </p:cNvPr>
              <p:cNvSpPr txBox="1"/>
              <p:nvPr/>
            </p:nvSpPr>
            <p:spPr>
              <a:xfrm>
                <a:off x="2872102" y="2306102"/>
                <a:ext cx="5897276"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𝒉</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nary>
                      <m:naryPr>
                        <m:chr m:val="∑"/>
                        <m:supHide m:val="on"/>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naryPr>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up/>
                      <m:e>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𝒂</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𝝈</m:t>
                        </m:r>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𝒘</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Sub>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𝒃</m:t>
                            </m:r>
                          </m:e>
                          <m: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e>
                    </m:nary>
                  </m:oMath>
                </a14:m>
                <a:r>
                  <a:rPr kumimoji="0" lang="en-US" altLang="zh-CN" sz="2400" b="1" i="0" u="none" strike="noStrike" kern="1200" cap="none" spc="0" normalizeH="0" baseline="0" noProof="0" dirty="0">
                    <a:ln>
                      <a:noFill/>
                    </a:ln>
                    <a:solidFill>
                      <a:srgbClr val="FF0000"/>
                    </a:solidFill>
                    <a:effectLst/>
                    <a:uLnTx/>
                    <a:uFillTx/>
                    <a:latin typeface="Arial"/>
                    <a:ea typeface="微软雅黑"/>
                    <a:cs typeface="+mn-cs"/>
                  </a:rPr>
                  <a:t>  </a:t>
                </a:r>
                <a14:m>
                  <m:oMath xmlns:m="http://schemas.openxmlformats.org/officeDocument/2006/math">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𝝈</m:t>
                    </m:r>
                    <m:d>
                      <m:d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𝒙</m:t>
                        </m:r>
                      </m:e>
                    </m:d>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oMath>
                </a14:m>
                <a:r>
                  <a:rPr kumimoji="0" lang="zh-CN" altLang="en-US" sz="2400" b="1" i="0" u="none" strike="noStrike" kern="1200" cap="none" spc="0" normalizeH="0" baseline="0" noProof="0" dirty="0">
                    <a:ln>
                      <a:noFill/>
                    </a:ln>
                    <a:solidFill>
                      <a:srgbClr val="FF0000"/>
                    </a:solidFill>
                    <a:effectLst/>
                    <a:uLnTx/>
                    <a:uFillTx/>
                    <a:latin typeface="Arial"/>
                    <a:ea typeface="微软雅黑"/>
                    <a:cs typeface="+mn-cs"/>
                  </a:rPr>
                  <a:t> </a:t>
                </a:r>
                <a:r>
                  <a:rPr kumimoji="0" lang="en-US" altLang="zh-CN" sz="2400" b="1" i="0" u="none" strike="noStrike" kern="1200" cap="none" spc="0" normalizeH="0" baseline="0" noProof="0" dirty="0">
                    <a:ln>
                      <a:noFill/>
                    </a:ln>
                    <a:solidFill>
                      <a:srgbClr val="FF0000"/>
                    </a:solidFill>
                    <a:effectLst/>
                    <a:uLnTx/>
                    <a:uFillTx/>
                    <a:latin typeface="Arial"/>
                    <a:ea typeface="微软雅黑"/>
                    <a:cs typeface="+mn-cs"/>
                  </a:rPr>
                  <a:t>non-linear</a:t>
                </a:r>
                <a:endParaRPr kumimoji="0" lang="zh-CN" altLang="en-US" sz="2400" b="1" i="0" u="none" strike="noStrike" kern="1200" cap="none" spc="0" normalizeH="0" baseline="0" noProof="0" dirty="0">
                  <a:ln>
                    <a:noFill/>
                  </a:ln>
                  <a:solidFill>
                    <a:srgbClr val="FF0000"/>
                  </a:solidFill>
                  <a:effectLst/>
                  <a:uLnTx/>
                  <a:uFillTx/>
                  <a:latin typeface="Arial"/>
                  <a:ea typeface="微软雅黑"/>
                  <a:cs typeface="+mn-cs"/>
                </a:endParaRPr>
              </a:p>
            </p:txBody>
          </p:sp>
        </mc:Choice>
        <mc:Fallback xmlns="">
          <p:sp>
            <p:nvSpPr>
              <p:cNvPr id="2" name="文本框 1">
                <a:extLst>
                  <a:ext uri="{FF2B5EF4-FFF2-40B4-BE49-F238E27FC236}">
                    <a16:creationId xmlns:a16="http://schemas.microsoft.com/office/drawing/2014/main" id="{CEE056B3-7253-4E4A-0A21-FA201E199379}"/>
                  </a:ext>
                </a:extLst>
              </p:cNvPr>
              <p:cNvSpPr txBox="1">
                <a:spLocks noRot="1" noChangeAspect="1" noMove="1" noResize="1" noEditPoints="1" noAdjustHandles="1" noChangeArrowheads="1" noChangeShapeType="1" noTextEdit="1"/>
              </p:cNvSpPr>
              <p:nvPr/>
            </p:nvSpPr>
            <p:spPr>
              <a:xfrm>
                <a:off x="2872102" y="2306102"/>
                <a:ext cx="5897276" cy="415498"/>
              </a:xfrm>
              <a:prstGeom prst="rect">
                <a:avLst/>
              </a:prstGeom>
              <a:blipFill>
                <a:blip r:embed="rId16"/>
                <a:stretch>
                  <a:fillRect l="-1860" t="-154412" b="-2205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0116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 name="COMMONDATA" val="eyJoZGlkIjoiYjhlNWEzMGU3MDA2NTBlZmI2YzNlOWU0NjNjMTdhN2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TIMING" val="|54.3"/>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8.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3889</TotalTime>
  <Words>2595</Words>
  <Application>Microsoft Office PowerPoint</Application>
  <PresentationFormat>宽屏</PresentationFormat>
  <Paragraphs>327</Paragraphs>
  <Slides>83</Slides>
  <Notes>27</Notes>
  <HiddenSlides>0</HiddenSlides>
  <MMClips>2</MMClips>
  <ScaleCrop>false</ScaleCrop>
  <HeadingPairs>
    <vt:vector size="6" baseType="variant">
      <vt:variant>
        <vt:lpstr>已用的字体</vt:lpstr>
      </vt:variant>
      <vt:variant>
        <vt:i4>18</vt:i4>
      </vt:variant>
      <vt:variant>
        <vt:lpstr>主题</vt:lpstr>
      </vt:variant>
      <vt:variant>
        <vt:i4>8</vt:i4>
      </vt:variant>
      <vt:variant>
        <vt:lpstr>幻灯片标题</vt:lpstr>
      </vt:variant>
      <vt:variant>
        <vt:i4>83</vt:i4>
      </vt:variant>
    </vt:vector>
  </HeadingPairs>
  <TitlesOfParts>
    <vt:vector size="109" baseType="lpstr">
      <vt:lpstr>FandolSong-Regular-Identity-H</vt:lpstr>
      <vt:lpstr>LMRoman10-Regular-Identity-H</vt:lpstr>
      <vt:lpstr>Lucida Grande</vt:lpstr>
      <vt:lpstr>NimbusRomNo9L-Medi</vt:lpstr>
      <vt:lpstr>NimbusRomNo9L-Regu</vt:lpstr>
      <vt:lpstr>等线</vt:lpstr>
      <vt:lpstr>黑体</vt:lpstr>
      <vt:lpstr>宋体</vt:lpstr>
      <vt:lpstr>微软雅黑</vt:lpstr>
      <vt:lpstr>Arial</vt:lpstr>
      <vt:lpstr>Book Antiqua</vt:lpstr>
      <vt:lpstr>Calibri</vt:lpstr>
      <vt:lpstr>Calibri Light</vt:lpstr>
      <vt:lpstr>Cambria Math</vt:lpstr>
      <vt:lpstr>Georgia</vt:lpstr>
      <vt:lpstr>Helvetica</vt:lpstr>
      <vt:lpstr>Times New Roman</vt:lpstr>
      <vt:lpstr>Wingdings</vt:lpstr>
      <vt:lpstr>自定义设计方案</vt:lpstr>
      <vt:lpstr>2_自定义设计方案</vt:lpstr>
      <vt:lpstr>Office Theme</vt:lpstr>
      <vt:lpstr>8_自定义设计方案</vt:lpstr>
      <vt:lpstr>9_Office 主题​​</vt:lpstr>
      <vt:lpstr>赤霞朱主题​​</vt:lpstr>
      <vt:lpstr>1_自定义设计方案</vt:lpstr>
      <vt:lpstr>Office 主题​​</vt:lpstr>
      <vt:lpstr>Lecture 1 Phenomenon-driven understanding  for deep learning</vt:lpstr>
      <vt:lpstr>PowerPoint 演示文稿</vt:lpstr>
      <vt:lpstr>Introduction to Phenomenon-driven understanding </vt:lpstr>
      <vt:lpstr>What is deep learning?</vt:lpstr>
      <vt:lpstr>PowerPoint 演示文稿</vt:lpstr>
      <vt:lpstr>PowerPoint 演示文稿</vt:lpstr>
      <vt:lpstr>PowerPoint 演示文稿</vt:lpstr>
      <vt:lpstr>PowerPoint 演示文稿</vt:lpstr>
      <vt:lpstr>PowerPoint 演示文稿</vt:lpstr>
      <vt:lpstr>“Normal”Deep Neural Network（DNN）</vt:lpstr>
      <vt:lpstr>It is so powerful, why bother theory?</vt:lpstr>
      <vt:lpstr>Why need theory for DNN</vt:lpstr>
      <vt:lpstr>Over-parameterization puzzle on generalization</vt:lpstr>
      <vt:lpstr>Is NN really so complex?</vt:lpstr>
      <vt:lpstr>PowerPoint 演示文稿</vt:lpstr>
      <vt:lpstr>Start from traditional generalization gap</vt:lpstr>
      <vt:lpstr>Simplicity is important</vt:lpstr>
      <vt:lpstr>Simplicity is important</vt:lpstr>
      <vt:lpstr>What about neural networks?</vt:lpstr>
      <vt:lpstr>One dimensional fitting</vt:lpstr>
      <vt:lpstr>Overparameterization puzzle</vt:lpstr>
      <vt:lpstr>Long-standing problems</vt:lpstr>
      <vt:lpstr>This phenomenon inspires a series of subsequent works</vt:lpstr>
      <vt:lpstr>Is NN really so complex?</vt:lpstr>
      <vt:lpstr>Is NN really so complex?</vt:lpstr>
      <vt:lpstr>PowerPoint 演示文稿</vt:lpstr>
      <vt:lpstr>PowerPoint 演示文稿</vt:lpstr>
      <vt:lpstr>PowerPoint 演示文稿</vt:lpstr>
      <vt:lpstr>Simplicity bias in practice</vt:lpstr>
      <vt:lpstr>Frequency Principle/Spectral bias</vt:lpstr>
      <vt:lpstr>Training process of 1d example in spatial domain</vt:lpstr>
      <vt:lpstr>Training process of 1d example in Fourier domain</vt:lpstr>
      <vt:lpstr>Neuron Condensation/Alignment</vt:lpstr>
      <vt:lpstr>Condensation</vt:lpstr>
      <vt:lpstr>Implicitly bias toward simple function</vt:lpstr>
      <vt:lpstr>More phenomena</vt:lpstr>
      <vt:lpstr>Edge of stability</vt:lpstr>
      <vt:lpstr>Stability and learning rate</vt:lpstr>
      <vt:lpstr>Edge of stability</vt:lpstr>
      <vt:lpstr>Flat solution and sharp solution</vt:lpstr>
      <vt:lpstr>Sharpness effect</vt:lpstr>
      <vt:lpstr>Experiment list</vt:lpstr>
      <vt:lpstr>Experiment list</vt:lpstr>
      <vt:lpstr>One dimension example </vt:lpstr>
      <vt:lpstr>PowerPoint 演示文稿</vt:lpstr>
      <vt:lpstr>Stochastic gradient dynamics</vt:lpstr>
      <vt:lpstr>Stochastic gradient dynamics</vt:lpstr>
      <vt:lpstr>Stochastic gradient dynamics</vt:lpstr>
      <vt:lpstr>Relationship between the SGD noise and the flatness</vt:lpstr>
      <vt:lpstr>Relationship between the SGD noise and the flatness</vt:lpstr>
      <vt:lpstr>PowerPoint 演示文稿</vt:lpstr>
      <vt:lpstr>Lottery ticket</vt:lpstr>
      <vt:lpstr>Lottery ticket</vt:lpstr>
      <vt:lpstr>PowerPoint 演示文稿</vt:lpstr>
      <vt:lpstr>Traditional learning theory</vt:lpstr>
      <vt:lpstr>Double Descent</vt:lpstr>
      <vt:lpstr>Double Descent with label noise</vt:lpstr>
      <vt:lpstr>PowerPoint 演示文稿</vt:lpstr>
      <vt:lpstr>Traditional learning theory</vt:lpstr>
      <vt:lpstr>Grokking</vt:lpstr>
      <vt:lpstr>Grokking: frequency perspective</vt:lpstr>
      <vt:lpstr>PowerPoint 演示文稿</vt:lpstr>
      <vt:lpstr>Grokking: frequency perspective</vt:lpstr>
      <vt:lpstr>PowerPoint 演示文稿</vt:lpstr>
      <vt:lpstr>Neural collapse</vt:lpstr>
      <vt:lpstr>Neural collapse</vt:lpstr>
      <vt:lpstr>PowerPoint 演示文稿</vt:lpstr>
      <vt:lpstr>Loss landscape can be any pattern</vt:lpstr>
      <vt:lpstr>PowerPoint 演示文稿</vt:lpstr>
      <vt:lpstr>PowerPoint 演示文稿</vt:lpstr>
      <vt:lpstr>In context learning</vt:lpstr>
      <vt:lpstr>In context learning</vt:lpstr>
      <vt:lpstr>PowerPoint 演示文稿</vt:lpstr>
      <vt:lpstr>PowerPoint 演示文稿</vt:lpstr>
      <vt:lpstr>PowerPoint 演示文稿</vt:lpstr>
      <vt:lpstr>PowerPoint 演示文稿</vt:lpstr>
      <vt:lpstr>As you may have known!  Chinese students are pretty good at English.  We can recite text book very well!</vt:lpstr>
      <vt:lpstr>Here is an example!</vt:lpstr>
      <vt:lpstr>Here is an example!</vt:lpstr>
      <vt:lpstr>Here is an example!</vt:lpstr>
      <vt:lpstr>Implicit regularization of SGD</vt:lpstr>
      <vt:lpstr>Here is an example!</vt:lpstr>
      <vt:lpstr>My most work is to find a way out.</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李一</dc:creator>
  <cp:lastModifiedBy>zhiqin xu</cp:lastModifiedBy>
  <cp:revision>509</cp:revision>
  <cp:lastPrinted>2017-10-17T16:00:00Z</cp:lastPrinted>
  <dcterms:created xsi:type="dcterms:W3CDTF">2017-10-17T16:00:00Z</dcterms:created>
  <dcterms:modified xsi:type="dcterms:W3CDTF">2024-11-13T04:07:02Z</dcterms:modified>
  <cp:category>work report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ICV">
    <vt:lpwstr>F05C719DE79144439B89ED04A73DA80F_12</vt:lpwstr>
  </property>
  <property fmtid="{D5CDD505-2E9C-101B-9397-08002B2CF9AE}" pid="4" name="KSOProductBuildVer">
    <vt:lpwstr>2052-12.1.0.16250</vt:lpwstr>
  </property>
</Properties>
</file>